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8" r:id="rId2"/>
    <p:sldId id="270" r:id="rId3"/>
    <p:sldId id="306" r:id="rId4"/>
    <p:sldId id="291" r:id="rId5"/>
    <p:sldId id="290" r:id="rId6"/>
    <p:sldId id="267" r:id="rId7"/>
    <p:sldId id="307" r:id="rId8"/>
    <p:sldId id="274" r:id="rId9"/>
    <p:sldId id="309" r:id="rId10"/>
    <p:sldId id="308" r:id="rId11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tafa Alzu'bi" initials="MA" lastIdx="8" clrIdx="0">
    <p:extLst>
      <p:ext uri="{19B8F6BF-5375-455C-9EA6-DF929625EA0E}">
        <p15:presenceInfo xmlns:p15="http://schemas.microsoft.com/office/powerpoint/2012/main" userId="S::mostafa.zoubi@sesame.org.jo::12745600-215e-411c-8116-61d49b7cde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5332" autoAdjust="0"/>
  </p:normalViewPr>
  <p:slideViewPr>
    <p:cSldViewPr snapToGrid="0">
      <p:cViewPr varScale="1">
        <p:scale>
          <a:sx n="89" d="100"/>
          <a:sy n="89" d="100"/>
        </p:scale>
        <p:origin x="3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1T11:47:26.030" idx="5">
    <p:pos x="4642" y="2181"/>
    <p:text>Put the name of the training</p:text>
    <p:extLst>
      <p:ext uri="{C676402C-5697-4E1C-873F-D02D1690AC5C}">
        <p15:threadingInfo xmlns:p15="http://schemas.microsoft.com/office/powerpoint/2012/main" timeZoneBias="-180"/>
      </p:ext>
    </p:extLst>
  </p:cm>
  <p:cm authorId="1" dt="2023-02-11T11:47:47.646" idx="6">
    <p:pos x="7254" y="2412"/>
    <p:text>Pay more attention to lowercase and capitalize each word ...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1T15:17:44.467" idx="3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23-02-11T15:17:49.363" idx="4">
    <p:pos x="6183" y="675"/>
    <p:text>Developed by diamond and Soleil synchrotrons 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1T15:42:34.995" idx="1">
    <p:pos x="5808" y="2870"/>
    <p:text>Who is converting to energy ?? DAQ sys right ??</p:text>
    <p:extLst>
      <p:ext uri="{C676402C-5697-4E1C-873F-D02D1690AC5C}">
        <p15:threadingInfo xmlns:p15="http://schemas.microsoft.com/office/powerpoint/2012/main" timeZoneBias="-180"/>
      </p:ext>
    </p:extLst>
  </p:cm>
  <p:cm authorId="1" dt="2023-02-11T15:44:06.357" idx="2">
    <p:pos x="7320" y="2941"/>
    <p:text>Writing in exp. file is done through daq sys as well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1T15:17:44.467" idx="7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23-02-11T15:17:49.363" idx="8">
    <p:pos x="6183" y="675"/>
    <p:text>Developed by diamond and Soleil synchrotrons 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98F62-8E72-4B3C-AE7E-46644BC116E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0D3B3-B750-4E5A-9AF7-D530E73D6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3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6E8D4-9D78-D644-9F98-FE599A7E30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812B-F652-D09C-36DC-535BC3588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93C45-7818-2DC9-42A6-01C8E02CB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56784-94D1-B28B-B966-5FCD3EA40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B6-DB15-CB47-9796-51D55F674EAE}" type="datetimeFigureOut">
              <a:rPr lang="en-JO" smtClean="0"/>
              <a:t>05/29/2023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76D76-E54E-4094-6C56-D71C41CB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98626-A3C5-7A24-C4DC-A604051A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7FA-ABB6-E04C-9744-ECE4086567C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9391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B241-DAF4-8013-6003-315312F5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F405A-434B-F942-9161-0A2B448D1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6C98A-D897-037E-2DE3-76B5F99F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B6-DB15-CB47-9796-51D55F674EAE}" type="datetimeFigureOut">
              <a:rPr lang="en-JO" smtClean="0"/>
              <a:t>05/29/2023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B3103-9BE0-9003-5817-ACBA72390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80146-D6F8-7C5A-9A41-616D4A84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7FA-ABB6-E04C-9744-ECE4086567C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87798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F8408-DF12-BBF8-DA86-E35BF9174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26402-D174-90F5-50F6-92D04E2EE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24F3C-89B9-5FA9-3DC0-CBE1D810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B6-DB15-CB47-9796-51D55F674EAE}" type="datetimeFigureOut">
              <a:rPr lang="en-JO" smtClean="0"/>
              <a:t>05/29/2023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19D3D-01FA-B352-882D-29BDED271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26AB3-270D-8E1C-B234-19C8DC69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7FA-ABB6-E04C-9744-ECE4086567C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38332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F5DC0-3A12-038A-3046-306A0608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9AC6D-CA45-B26F-BE94-C0B0B0AB6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4A0D4-D3FB-EA9B-BBD6-C9D4493F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B6-DB15-CB47-9796-51D55F674EAE}" type="datetimeFigureOut">
              <a:rPr lang="en-JO" smtClean="0"/>
              <a:t>05/29/2023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8102-1CEF-C7A9-7832-5130E990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2A09D-2072-4CBF-45F3-B4A64C8E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7FA-ABB6-E04C-9744-ECE4086567C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22335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EF29-4621-49F4-3469-7B129BAE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67765-264B-12C8-F132-F25E484AB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935EB-7A5D-834D-01BA-357D26C6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B6-DB15-CB47-9796-51D55F674EAE}" type="datetimeFigureOut">
              <a:rPr lang="en-JO" smtClean="0"/>
              <a:t>05/29/2023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923B4-FF54-3543-E54A-A2476EF2B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9B3D0-6677-F7BA-AFFD-B0AC2740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7FA-ABB6-E04C-9744-ECE4086567C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01214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3494B-A6EF-B190-7BC1-9265B527D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CA2EB-A038-FEEA-826A-8E1FFCE09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4E478-B017-57D4-E87F-6E906BFDE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B0954-7443-9E81-61EC-A3D7C9DD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B6-DB15-CB47-9796-51D55F674EAE}" type="datetimeFigureOut">
              <a:rPr lang="en-JO" smtClean="0"/>
              <a:t>05/29/2023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C4862-C5F8-AF77-B534-7D909B87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AFCDC-76B3-DC88-81C0-53AD183A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7FA-ABB6-E04C-9744-ECE4086567C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54968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BC340-EC3F-CADC-5C35-BEF82E26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3F900-55F8-2897-A07B-30C350443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B175C-F8FB-D53A-A5CE-786DF6B96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E28C6-AD34-16B7-9AB7-33E1D1C90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6D420-30BC-1C0D-2FFC-732724D66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9E1D63-3562-558C-1083-60D30B1D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B6-DB15-CB47-9796-51D55F674EAE}" type="datetimeFigureOut">
              <a:rPr lang="en-JO" smtClean="0"/>
              <a:t>05/29/2023</a:t>
            </a:fld>
            <a:endParaRPr lang="en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EFFC58-AD2B-2152-118D-A630B44CF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58C941-A94E-DFE6-DB54-5DCA345D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7FA-ABB6-E04C-9744-ECE4086567C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12372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71CD-0046-EBC7-09BE-76B620D1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00C8AC-383A-09A6-4BD3-4EEE87B82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B6-DB15-CB47-9796-51D55F674EAE}" type="datetimeFigureOut">
              <a:rPr lang="en-JO" smtClean="0"/>
              <a:t>05/29/2023</a:t>
            </a:fld>
            <a:endParaRPr lang="en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65AE2-AC99-1B7B-CE67-510C553D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C15D8-ED86-B92C-B991-AFE26168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7FA-ABB6-E04C-9744-ECE4086567C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838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BDC63A-D614-F340-3801-CB0E5034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B6-DB15-CB47-9796-51D55F674EAE}" type="datetimeFigureOut">
              <a:rPr lang="en-JO" smtClean="0"/>
              <a:t>05/29/2023</a:t>
            </a:fld>
            <a:endParaRPr lang="en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A309A-313D-2ADB-B9AA-923202285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F2AB0-10A4-F9FA-3BA4-84428497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7FA-ABB6-E04C-9744-ECE4086567C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48385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4081-420E-8E72-F8C1-4D2C11B8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64376-93B0-53C4-AC77-B03264FDE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59FE8-DB91-6AFD-E555-964AFF602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F0EF9-7257-BA11-D24F-2D7EA503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B6-DB15-CB47-9796-51D55F674EAE}" type="datetimeFigureOut">
              <a:rPr lang="en-JO" smtClean="0"/>
              <a:t>05/29/2023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E0886-CFFF-01C6-B393-9A27FCAA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BA14A-6CA2-D4D9-75C1-0D4C4B16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7FA-ABB6-E04C-9744-ECE4086567C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19661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EE95-4CFD-210B-8091-6F06A4E5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219FA-0E20-F260-CB50-EC54DC581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B8D75-EC6C-EF06-0B3D-470A879EA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FB99E-6A97-1A34-6412-1E6E0D14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B6-DB15-CB47-9796-51D55F674EAE}" type="datetimeFigureOut">
              <a:rPr lang="en-JO" smtClean="0"/>
              <a:t>05/29/2023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86191-5DAF-A9FD-7E04-9B33F94F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1068A-CB12-527C-5B96-4A1A0551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7FA-ABB6-E04C-9744-ECE4086567C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38001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9D99D-DF07-DEFA-5362-DC98C2ED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B6E34-3D05-26BF-DFAA-BAD1BF0D7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0BCBD-FEEE-9FCD-8FF0-29C1C08CA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438B6-DB15-CB47-9796-51D55F674EAE}" type="datetimeFigureOut">
              <a:rPr lang="en-JO" smtClean="0"/>
              <a:t>05/29/2023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EC9CB-FAAF-756D-29C0-EC525C8AD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64B6A-29EF-4BDF-D42F-9750D3410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447FA-ABB6-E04C-9744-ECE4086567C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11962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gital Screen-01.jpg">
            <a:extLst>
              <a:ext uri="{FF2B5EF4-FFF2-40B4-BE49-F238E27FC236}">
                <a16:creationId xmlns:a16="http://schemas.microsoft.com/office/drawing/2014/main" id="{D0C09AA8-3BE2-D07C-B574-1BE7B3012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9878"/>
          </a:xfrm>
          <a:prstGeom prst="rect">
            <a:avLst/>
          </a:prstGeom>
        </p:spPr>
      </p:pic>
      <p:pic>
        <p:nvPicPr>
          <p:cNvPr id="5" name="Picture 4" descr="SESAME_logo_Trans_White.png">
            <a:extLst>
              <a:ext uri="{FF2B5EF4-FFF2-40B4-BE49-F238E27FC236}">
                <a16:creationId xmlns:a16="http://schemas.microsoft.com/office/drawing/2014/main" id="{92E84088-9794-AE1D-FC05-62EAE21CE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" y="18207"/>
            <a:ext cx="571158" cy="716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0C53D6-080E-6767-154B-3D184BE4D395}"/>
              </a:ext>
            </a:extLst>
          </p:cNvPr>
          <p:cNvSpPr txBox="1"/>
          <p:nvPr/>
        </p:nvSpPr>
        <p:spPr>
          <a:xfrm>
            <a:off x="234926" y="2970893"/>
            <a:ext cx="54886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  <a:cs typeface="Arial" panose="020B0604020202020204" pitchFamily="34" charset="0"/>
              </a:rPr>
              <a:t>Anas Mohammad*</a:t>
            </a:r>
          </a:p>
          <a:p>
            <a:pPr algn="ctr"/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+mj-lt"/>
                <a:cs typeface="Arial" panose="020B0604020202020204" pitchFamily="34" charset="0"/>
              </a:rPr>
              <a:t>Experimental Data Engineer </a:t>
            </a:r>
            <a:r>
              <a:rPr lang="en-US" sz="2800" i="1" dirty="0">
                <a:latin typeface="+mj-lt"/>
                <a:cs typeface="Arial" panose="020B0604020202020204" pitchFamily="34" charset="0"/>
              </a:rPr>
              <a:t>@SESAME -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April 2022-</a:t>
            </a:r>
          </a:p>
          <a:p>
            <a:pPr algn="ctr"/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+mj-lt"/>
                <a:cs typeface="Arial" panose="020B0604020202020204" pitchFamily="34" charset="0"/>
              </a:rPr>
              <a:t>BSc. in Mechatronics Engineering from </a:t>
            </a:r>
            <a:r>
              <a:rPr lang="en-US" sz="2800" b="1" i="1" dirty="0">
                <a:latin typeface="+mj-lt"/>
                <a:cs typeface="Arial" panose="020B0604020202020204" pitchFamily="34" charset="0"/>
              </a:rPr>
              <a:t>HU -2021-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F56D9-93C5-A96D-DB36-B90D9BEB9B45}"/>
              </a:ext>
            </a:extLst>
          </p:cNvPr>
          <p:cNvSpPr txBox="1"/>
          <p:nvPr/>
        </p:nvSpPr>
        <p:spPr>
          <a:xfrm>
            <a:off x="704331" y="102911"/>
            <a:ext cx="1105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INFN ESC@SESAME</a:t>
            </a:r>
          </a:p>
        </p:txBody>
      </p:sp>
      <p:pic>
        <p:nvPicPr>
          <p:cNvPr id="10" name="Picture 2" descr="Profile photo of Anas Sameer">
            <a:extLst>
              <a:ext uri="{FF2B5EF4-FFF2-40B4-BE49-F238E27FC236}">
                <a16:creationId xmlns:a16="http://schemas.microsoft.com/office/drawing/2014/main" id="{95AB6016-AEB2-4093-A869-E396C3CE2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168" y="2541795"/>
            <a:ext cx="2133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DC9F0F-1E12-4F51-9977-34AA01032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133" y="2473030"/>
            <a:ext cx="2133599" cy="2133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86C65AF-03C1-4D1D-AAA8-2CFB02D4AC37}"/>
              </a:ext>
            </a:extLst>
          </p:cNvPr>
          <p:cNvSpPr/>
          <p:nvPr/>
        </p:nvSpPr>
        <p:spPr>
          <a:xfrm>
            <a:off x="5980179" y="1210436"/>
            <a:ext cx="5780743" cy="61256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Data Collection &amp; Analysis Team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506" y="1210436"/>
            <a:ext cx="586524" cy="5865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B0E58A-A7BD-4FC2-871B-4ECF4D01AF47}"/>
              </a:ext>
            </a:extLst>
          </p:cNvPr>
          <p:cNvSpPr txBox="1"/>
          <p:nvPr/>
        </p:nvSpPr>
        <p:spPr>
          <a:xfrm>
            <a:off x="66587" y="6447312"/>
            <a:ext cx="32722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*anas.mohammad@sesame.org.jo</a:t>
            </a:r>
            <a:endParaRPr lang="en-J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3DD2A6-DE83-4143-B9F8-2BBB44C38AC2}"/>
              </a:ext>
            </a:extLst>
          </p:cNvPr>
          <p:cNvSpPr txBox="1"/>
          <p:nvPr/>
        </p:nvSpPr>
        <p:spPr>
          <a:xfrm>
            <a:off x="9141557" y="4606629"/>
            <a:ext cx="22880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Anas Mohammad*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5F1A17-B183-4BB6-A6E2-D96BE74C52AA}"/>
              </a:ext>
            </a:extLst>
          </p:cNvPr>
          <p:cNvSpPr txBox="1"/>
          <p:nvPr/>
        </p:nvSpPr>
        <p:spPr>
          <a:xfrm>
            <a:off x="6322080" y="4606629"/>
            <a:ext cx="22125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Mustafa Alzubi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1" dirty="0"/>
              <a:t>Data Collection &amp; Analysis Team supervisor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NFN">
            <a:extLst>
              <a:ext uri="{FF2B5EF4-FFF2-40B4-BE49-F238E27FC236}">
                <a16:creationId xmlns:a16="http://schemas.microsoft.com/office/drawing/2014/main" id="{2B486AE7-A7C1-4131-9AA6-B53179762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69"/>
          <a:stretch/>
        </p:blipFill>
        <p:spPr bwMode="auto">
          <a:xfrm>
            <a:off x="2437001" y="1161261"/>
            <a:ext cx="2395057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C509B1-4689-477A-AD77-1E0ADDD2370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4256" y="1134426"/>
            <a:ext cx="995546" cy="132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gital Screen-01.jpg">
            <a:extLst>
              <a:ext uri="{FF2B5EF4-FFF2-40B4-BE49-F238E27FC236}">
                <a16:creationId xmlns:a16="http://schemas.microsoft.com/office/drawing/2014/main" id="{D0C09AA8-3BE2-D07C-B574-1BE7B3012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9878"/>
          </a:xfrm>
          <a:prstGeom prst="rect">
            <a:avLst/>
          </a:prstGeom>
        </p:spPr>
      </p:pic>
      <p:pic>
        <p:nvPicPr>
          <p:cNvPr id="5" name="Picture 4" descr="SESAME_logo_Trans_White.png">
            <a:extLst>
              <a:ext uri="{FF2B5EF4-FFF2-40B4-BE49-F238E27FC236}">
                <a16:creationId xmlns:a16="http://schemas.microsoft.com/office/drawing/2014/main" id="{92E84088-9794-AE1D-FC05-62EAE21CE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3" y="-4226"/>
            <a:ext cx="571158" cy="716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2F56D9-93C5-A96D-DB36-B90D9BEB9B45}"/>
              </a:ext>
            </a:extLst>
          </p:cNvPr>
          <p:cNvSpPr txBox="1"/>
          <p:nvPr/>
        </p:nvSpPr>
        <p:spPr>
          <a:xfrm>
            <a:off x="704331" y="102911"/>
            <a:ext cx="1105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DAQ | Thanks!</a:t>
            </a:r>
            <a:endParaRPr lang="en-JO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E452C0-7E36-4916-8A9A-96016502BFD3}"/>
              </a:ext>
            </a:extLst>
          </p:cNvPr>
          <p:cNvSpPr txBox="1"/>
          <p:nvPr/>
        </p:nvSpPr>
        <p:spPr>
          <a:xfrm>
            <a:off x="418752" y="1365519"/>
            <a:ext cx="10563929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Thanks!</a:t>
            </a:r>
            <a:br>
              <a:rPr lang="en-US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 Question! </a:t>
            </a:r>
          </a:p>
        </p:txBody>
      </p:sp>
      <p:pic>
        <p:nvPicPr>
          <p:cNvPr id="7172" name="Picture 4" descr="Question Mark Smiley, art Emoji, Question mark, Thumb signal, thought, emoji,  Emoticon, emotion, smiley, snout | Anyrgb">
            <a:extLst>
              <a:ext uri="{FF2B5EF4-FFF2-40B4-BE49-F238E27FC236}">
                <a16:creationId xmlns:a16="http://schemas.microsoft.com/office/drawing/2014/main" id="{680C8A49-223E-458E-B659-26039964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774" y="4502601"/>
            <a:ext cx="1941231" cy="194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5679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gital Screen-01.jpg">
            <a:extLst>
              <a:ext uri="{FF2B5EF4-FFF2-40B4-BE49-F238E27FC236}">
                <a16:creationId xmlns:a16="http://schemas.microsoft.com/office/drawing/2014/main" id="{D0C09AA8-3BE2-D07C-B574-1BE7B3012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9878"/>
          </a:xfrm>
          <a:prstGeom prst="rect">
            <a:avLst/>
          </a:prstGeom>
        </p:spPr>
      </p:pic>
      <p:pic>
        <p:nvPicPr>
          <p:cNvPr id="5" name="Picture 4" descr="SESAME_logo_Trans_White.png">
            <a:extLst>
              <a:ext uri="{FF2B5EF4-FFF2-40B4-BE49-F238E27FC236}">
                <a16:creationId xmlns:a16="http://schemas.microsoft.com/office/drawing/2014/main" id="{92E84088-9794-AE1D-FC05-62EAE21CE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" y="18207"/>
            <a:ext cx="571158" cy="716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2F56D9-93C5-A96D-DB36-B90D9BEB9B45}"/>
              </a:ext>
            </a:extLst>
          </p:cNvPr>
          <p:cNvSpPr txBox="1"/>
          <p:nvPr/>
        </p:nvSpPr>
        <p:spPr>
          <a:xfrm>
            <a:off x="704331" y="102911"/>
            <a:ext cx="1105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DCA | Mission &amp; Responsibility</a:t>
            </a:r>
          </a:p>
        </p:txBody>
      </p:sp>
      <p:pic>
        <p:nvPicPr>
          <p:cNvPr id="1026" name="Picture 2" descr="INFN">
            <a:extLst>
              <a:ext uri="{FF2B5EF4-FFF2-40B4-BE49-F238E27FC236}">
                <a16:creationId xmlns:a16="http://schemas.microsoft.com/office/drawing/2014/main" id="{CEF80089-6B52-4A12-A90D-BA1F1C673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39"/>
          <a:stretch/>
        </p:blipFill>
        <p:spPr bwMode="auto">
          <a:xfrm>
            <a:off x="10671502" y="34815"/>
            <a:ext cx="1396420" cy="7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C13FBC-7DF5-43B4-AE90-14BAE2E88590}"/>
              </a:ext>
            </a:extLst>
          </p:cNvPr>
          <p:cNvSpPr txBox="1"/>
          <p:nvPr/>
        </p:nvSpPr>
        <p:spPr>
          <a:xfrm>
            <a:off x="480270" y="1341806"/>
            <a:ext cx="430984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Data Collection and Analysis team is:</a:t>
            </a:r>
          </a:p>
          <a:p>
            <a:endParaRPr lang="en-US" sz="1600" b="1" i="0" dirty="0">
              <a:solidFill>
                <a:srgbClr val="000000"/>
              </a:solidFill>
              <a:effectLst/>
              <a:latin typeface="Montserrat" panose="020B0604020202020204" pitchFamily="2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tserrat" panose="020B0604020202020204" pitchFamily="2" charset="0"/>
              </a:rPr>
              <a:t>-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responsible for providing the essential pre-processing and post-processing tools that are needed to make the data ready for users and scientists to start their own analysis. </a:t>
            </a:r>
            <a:endParaRPr lang="en-US" sz="1600" dirty="0"/>
          </a:p>
          <a:p>
            <a:endParaRPr lang="en-US" sz="1600" b="0" i="0" dirty="0">
              <a:solidFill>
                <a:srgbClr val="000000"/>
              </a:solidFill>
              <a:effectLst/>
              <a:latin typeface="Montserrat" panose="020B0604020202020204" pitchFamily="2" charset="0"/>
            </a:endParaRPr>
          </a:p>
          <a:p>
            <a:endParaRPr lang="en-US" sz="1600" dirty="0">
              <a:solidFill>
                <a:srgbClr val="000000"/>
              </a:solidFill>
              <a:latin typeface="Montserrat" panose="020B0604020202020204" pitchFamily="2" charset="0"/>
            </a:endParaRPr>
          </a:p>
          <a:p>
            <a:endParaRPr lang="en-US" sz="1600" b="0" i="0" dirty="0">
              <a:solidFill>
                <a:srgbClr val="000000"/>
              </a:solidFill>
              <a:effectLst/>
              <a:latin typeface="Montserrat" panose="020B0604020202020204" pitchFamily="2" charset="0"/>
            </a:endParaRPr>
          </a:p>
          <a:p>
            <a:endParaRPr lang="en-US" sz="1600" dirty="0">
              <a:solidFill>
                <a:srgbClr val="000000"/>
              </a:solidFill>
              <a:latin typeface="Montserrat" panose="020B0604020202020204" pitchFamily="2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/>
            </a:r>
            <a:br>
              <a:rPr lang="en-US" sz="1600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</a:br>
            <a:endParaRPr lang="en-US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2ACDEC-E3A4-4FFB-ADDE-59FD5168C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74" y="995430"/>
            <a:ext cx="1900512" cy="3053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Data visualization">
            <a:extLst>
              <a:ext uri="{FF2B5EF4-FFF2-40B4-BE49-F238E27FC236}">
                <a16:creationId xmlns:a16="http://schemas.microsoft.com/office/drawing/2014/main" id="{2449C35D-95B6-4920-A72C-047D5088E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3" b="25121"/>
          <a:stretch/>
        </p:blipFill>
        <p:spPr bwMode="auto">
          <a:xfrm>
            <a:off x="7759146" y="1542208"/>
            <a:ext cx="3952584" cy="2077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70E252-2F4B-45E3-964E-0DF135A85FA9}"/>
              </a:ext>
            </a:extLst>
          </p:cNvPr>
          <p:cNvSpPr/>
          <p:nvPr/>
        </p:nvSpPr>
        <p:spPr>
          <a:xfrm>
            <a:off x="5490062" y="4129324"/>
            <a:ext cx="1569136" cy="289833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UI scanning tool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BA3667-099F-44AF-A451-8A15CEB55D95}"/>
              </a:ext>
            </a:extLst>
          </p:cNvPr>
          <p:cNvSpPr/>
          <p:nvPr/>
        </p:nvSpPr>
        <p:spPr>
          <a:xfrm>
            <a:off x="8707787" y="3806990"/>
            <a:ext cx="1661006" cy="2867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Live data plotting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871288-FDDD-494C-AF43-DE5C2A892108}"/>
              </a:ext>
            </a:extLst>
          </p:cNvPr>
          <p:cNvSpPr txBox="1"/>
          <p:nvPr/>
        </p:nvSpPr>
        <p:spPr>
          <a:xfrm>
            <a:off x="180028" y="4844301"/>
            <a:ext cx="6094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- mainly responsible for ensuring that the experimental data is not randomly generated by acquiring the experimental data and its metadata from the beamlines and other sources, store them together in a stander and well-defined file formats.</a:t>
            </a:r>
          </a:p>
        </p:txBody>
      </p:sp>
      <p:pic>
        <p:nvPicPr>
          <p:cNvPr id="2054" name="Picture 6" descr="HDF5 files – Ansys Optics">
            <a:extLst>
              <a:ext uri="{FF2B5EF4-FFF2-40B4-BE49-F238E27FC236}">
                <a16:creationId xmlns:a16="http://schemas.microsoft.com/office/drawing/2014/main" id="{A1E9469C-716D-44A3-8B17-7E12EA36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54" y="4990628"/>
            <a:ext cx="2559020" cy="1279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XDI File Extension | Associated Programs | Free Online Tools - FileProInfo">
            <a:extLst>
              <a:ext uri="{FF2B5EF4-FFF2-40B4-BE49-F238E27FC236}">
                <a16:creationId xmlns:a16="http://schemas.microsoft.com/office/drawing/2014/main" id="{0CA76F73-F52E-462C-A81F-81262B9E0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136" y="4844301"/>
            <a:ext cx="1330366" cy="1447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684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Digital Screen-01.jpg">
            <a:extLst>
              <a:ext uri="{FF2B5EF4-FFF2-40B4-BE49-F238E27FC236}">
                <a16:creationId xmlns:a16="http://schemas.microsoft.com/office/drawing/2014/main" id="{04E85364-9864-BF42-A2C7-1DFB26207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1"/>
            <a:ext cx="12192000" cy="769878"/>
          </a:xfrm>
          <a:prstGeom prst="rect">
            <a:avLst/>
          </a:prstGeom>
        </p:spPr>
      </p:pic>
      <p:pic>
        <p:nvPicPr>
          <p:cNvPr id="87" name="Picture 86" descr="SESAME_logo_Trans_White.png">
            <a:extLst>
              <a:ext uri="{FF2B5EF4-FFF2-40B4-BE49-F238E27FC236}">
                <a16:creationId xmlns:a16="http://schemas.microsoft.com/office/drawing/2014/main" id="{BF64530D-BCB5-C90B-8571-DD7FF1D71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3" y="13191"/>
            <a:ext cx="571158" cy="71685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F554C7F4-EBAD-E731-E9CD-5B1F313E77E6}"/>
              </a:ext>
            </a:extLst>
          </p:cNvPr>
          <p:cNvSpPr txBox="1"/>
          <p:nvPr/>
        </p:nvSpPr>
        <p:spPr>
          <a:xfrm>
            <a:off x="837504" y="71594"/>
            <a:ext cx="480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DAQ General Pipeline</a:t>
            </a:r>
            <a:endParaRPr lang="en-JO" sz="2800" b="1" dirty="0">
              <a:solidFill>
                <a:schemeClr val="bg1"/>
              </a:solidFill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E898EDC-66B1-4321-8AE0-894A63B21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23" y="1381528"/>
            <a:ext cx="10705032" cy="533775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DFF9EB41-E6A8-4867-B2A0-90CBEA124B3B}"/>
              </a:ext>
            </a:extLst>
          </p:cNvPr>
          <p:cNvSpPr txBox="1"/>
          <p:nvPr/>
        </p:nvSpPr>
        <p:spPr>
          <a:xfrm>
            <a:off x="2023205" y="960921"/>
            <a:ext cx="7246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The diagram below shows a general layout of the systems and instruments that are needed for obtaining experimental data at SESAME.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584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gital Screen-01.jpg">
            <a:extLst>
              <a:ext uri="{FF2B5EF4-FFF2-40B4-BE49-F238E27FC236}">
                <a16:creationId xmlns:a16="http://schemas.microsoft.com/office/drawing/2014/main" id="{943F5903-2226-CF47-AACD-D46E50488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9878"/>
          </a:xfrm>
          <a:prstGeom prst="rect">
            <a:avLst/>
          </a:prstGeom>
        </p:spPr>
      </p:pic>
      <p:pic>
        <p:nvPicPr>
          <p:cNvPr id="5" name="Picture 4" descr="SESAME_logo_Trans_White.png">
            <a:extLst>
              <a:ext uri="{FF2B5EF4-FFF2-40B4-BE49-F238E27FC236}">
                <a16:creationId xmlns:a16="http://schemas.microsoft.com/office/drawing/2014/main" id="{AF03CBE7-2C42-EC43-B0F6-9171A742F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3" y="13191"/>
            <a:ext cx="571158" cy="716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D80C20-F947-9D41-8CE8-4AA49A4264E8}"/>
              </a:ext>
            </a:extLst>
          </p:cNvPr>
          <p:cNvSpPr txBox="1"/>
          <p:nvPr/>
        </p:nvSpPr>
        <p:spPr>
          <a:xfrm>
            <a:off x="875917" y="102592"/>
            <a:ext cx="1118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DAQ | Big </a:t>
            </a:r>
            <a:r>
              <a:rPr lang="en-JO" sz="2400" b="1" dirty="0">
                <a:solidFill>
                  <a:schemeClr val="bg1"/>
                </a:solidFill>
              </a:rPr>
              <a:t>Data </a:t>
            </a:r>
            <a:r>
              <a:rPr lang="en-GB" sz="2400" b="1" dirty="0">
                <a:solidFill>
                  <a:schemeClr val="bg1"/>
                </a:solidFill>
              </a:rPr>
              <a:t>Acquisition System | </a:t>
            </a:r>
            <a:r>
              <a:rPr lang="en-GB" sz="2400" b="1" dirty="0" err="1">
                <a:solidFill>
                  <a:schemeClr val="bg1"/>
                </a:solidFill>
              </a:rPr>
              <a:t>BEATSWriter</a:t>
            </a:r>
            <a:endParaRPr lang="en-JO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03A84-BBA3-C944-B22D-BF83B6DA238B}"/>
              </a:ext>
            </a:extLst>
          </p:cNvPr>
          <p:cNvSpPr txBox="1"/>
          <p:nvPr/>
        </p:nvSpPr>
        <p:spPr>
          <a:xfrm>
            <a:off x="133173" y="1040548"/>
            <a:ext cx="1082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BEATSH5Writer: </a:t>
            </a:r>
            <a:r>
              <a:rPr lang="en-US" dirty="0"/>
              <a:t>run the parallel receiving and writing processes </a:t>
            </a:r>
            <a:endParaRPr lang="en-JO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566F1D-9E4D-AE47-AEBD-81488692918D}"/>
              </a:ext>
            </a:extLst>
          </p:cNvPr>
          <p:cNvSpPr/>
          <p:nvPr/>
        </p:nvSpPr>
        <p:spPr>
          <a:xfrm>
            <a:off x="4002921" y="2384688"/>
            <a:ext cx="1079292" cy="22485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O" dirty="0"/>
              <a:t>Front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1F87FC-C272-974A-9B61-6A15B1AAA605}"/>
              </a:ext>
            </a:extLst>
          </p:cNvPr>
          <p:cNvSpPr/>
          <p:nvPr/>
        </p:nvSpPr>
        <p:spPr>
          <a:xfrm>
            <a:off x="4004512" y="2737791"/>
            <a:ext cx="1079292" cy="22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26196D-F5F6-7B49-BA6F-3E5BCD230D93}"/>
              </a:ext>
            </a:extLst>
          </p:cNvPr>
          <p:cNvSpPr/>
          <p:nvPr/>
        </p:nvSpPr>
        <p:spPr>
          <a:xfrm>
            <a:off x="4006103" y="3090894"/>
            <a:ext cx="1079292" cy="22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2DFF4C-3BB9-3548-85B9-E5BD8F02AE7B}"/>
              </a:ext>
            </a:extLst>
          </p:cNvPr>
          <p:cNvSpPr/>
          <p:nvPr/>
        </p:nvSpPr>
        <p:spPr>
          <a:xfrm>
            <a:off x="4007694" y="3443997"/>
            <a:ext cx="1079292" cy="22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B725BE-E94B-1C40-BBCB-78517AA0D941}"/>
              </a:ext>
            </a:extLst>
          </p:cNvPr>
          <p:cNvSpPr/>
          <p:nvPr/>
        </p:nvSpPr>
        <p:spPr>
          <a:xfrm>
            <a:off x="4009285" y="3797100"/>
            <a:ext cx="1079292" cy="22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C40B42-6B6D-AB4A-997F-ABC7F19B3876}"/>
              </a:ext>
            </a:extLst>
          </p:cNvPr>
          <p:cNvSpPr/>
          <p:nvPr/>
        </p:nvSpPr>
        <p:spPr>
          <a:xfrm>
            <a:off x="4010876" y="4150203"/>
            <a:ext cx="1079292" cy="22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74D5D-58CA-7241-8087-B99718BCAC7C}"/>
              </a:ext>
            </a:extLst>
          </p:cNvPr>
          <p:cNvSpPr/>
          <p:nvPr/>
        </p:nvSpPr>
        <p:spPr>
          <a:xfrm>
            <a:off x="852740" y="2986795"/>
            <a:ext cx="1920037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Receive ZMQ frames </a:t>
            </a:r>
            <a:br>
              <a:rPr lang="en-US" dirty="0"/>
            </a:br>
            <a:r>
              <a:rPr lang="en-US" dirty="0"/>
              <a:t>(ZMQ2Queue)</a:t>
            </a:r>
            <a:endParaRPr lang="en-JO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1B12B2-9283-344A-8D46-0A5CABB202CC}"/>
              </a:ext>
            </a:extLst>
          </p:cNvPr>
          <p:cNvSpPr/>
          <p:nvPr/>
        </p:nvSpPr>
        <p:spPr>
          <a:xfrm>
            <a:off x="6164487" y="3271605"/>
            <a:ext cx="1920037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ZMQ data writing</a:t>
            </a:r>
            <a:br>
              <a:rPr lang="en-US" dirty="0"/>
            </a:br>
            <a:r>
              <a:rPr lang="en-US" dirty="0"/>
              <a:t>(RAM2H5) </a:t>
            </a:r>
            <a:endParaRPr lang="en-JO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0DF2C8-F62E-0A49-80E1-E6B3F1BA2FCA}"/>
              </a:ext>
            </a:extLst>
          </p:cNvPr>
          <p:cNvSpPr/>
          <p:nvPr/>
        </p:nvSpPr>
        <p:spPr>
          <a:xfrm>
            <a:off x="4001330" y="4503304"/>
            <a:ext cx="1079292" cy="22485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O" dirty="0"/>
              <a:t>Rear</a:t>
            </a:r>
          </a:p>
        </p:txBody>
      </p:sp>
      <p:sp>
        <p:nvSpPr>
          <p:cNvPr id="3" name="Bent Arrow 2">
            <a:extLst>
              <a:ext uri="{FF2B5EF4-FFF2-40B4-BE49-F238E27FC236}">
                <a16:creationId xmlns:a16="http://schemas.microsoft.com/office/drawing/2014/main" id="{2B3A16CE-8B5A-364F-9092-C510A7F3599E}"/>
              </a:ext>
            </a:extLst>
          </p:cNvPr>
          <p:cNvSpPr/>
          <p:nvPr/>
        </p:nvSpPr>
        <p:spPr>
          <a:xfrm flipV="1">
            <a:off x="1812758" y="3901194"/>
            <a:ext cx="2095889" cy="914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>
              <a:solidFill>
                <a:schemeClr val="tx1"/>
              </a:solidFill>
            </a:endParaRPr>
          </a:p>
        </p:txBody>
      </p:sp>
      <p:sp>
        <p:nvSpPr>
          <p:cNvPr id="16" name="Bent Arrow 15">
            <a:extLst>
              <a:ext uri="{FF2B5EF4-FFF2-40B4-BE49-F238E27FC236}">
                <a16:creationId xmlns:a16="http://schemas.microsoft.com/office/drawing/2014/main" id="{38FE66DA-C76D-8C40-B4DF-62F60B5B52C3}"/>
              </a:ext>
            </a:extLst>
          </p:cNvPr>
          <p:cNvSpPr/>
          <p:nvPr/>
        </p:nvSpPr>
        <p:spPr>
          <a:xfrm rot="5400000">
            <a:off x="5803473" y="1784376"/>
            <a:ext cx="841947" cy="204257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2C7CB89-4A21-F74A-AC87-6A44CD3B2C82}"/>
              </a:ext>
            </a:extLst>
          </p:cNvPr>
          <p:cNvSpPr/>
          <p:nvPr/>
        </p:nvSpPr>
        <p:spPr>
          <a:xfrm>
            <a:off x="3908647" y="2099875"/>
            <a:ext cx="1294514" cy="2715719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796DA6-920C-9C40-B7A7-2E716E424A8A}"/>
              </a:ext>
            </a:extLst>
          </p:cNvPr>
          <p:cNvSpPr txBox="1"/>
          <p:nvPr/>
        </p:nvSpPr>
        <p:spPr>
          <a:xfrm>
            <a:off x="4136240" y="1680550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O" dirty="0"/>
              <a:t>Queue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5FC8B756-ADDC-E048-ADE7-8576D5E94E90}"/>
              </a:ext>
            </a:extLst>
          </p:cNvPr>
          <p:cNvSpPr/>
          <p:nvPr/>
        </p:nvSpPr>
        <p:spPr>
          <a:xfrm>
            <a:off x="1692836" y="2256648"/>
            <a:ext cx="389744" cy="705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DB6009-9304-0847-8C42-EC3515072806}"/>
              </a:ext>
            </a:extLst>
          </p:cNvPr>
          <p:cNvSpPr txBox="1"/>
          <p:nvPr/>
        </p:nvSpPr>
        <p:spPr>
          <a:xfrm>
            <a:off x="927690" y="1862585"/>
            <a:ext cx="19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O" dirty="0"/>
              <a:t>ADZMQ Streaming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023118-CF48-4A45-9355-A5508F82FDD3}"/>
              </a:ext>
            </a:extLst>
          </p:cNvPr>
          <p:cNvSpPr txBox="1"/>
          <p:nvPr/>
        </p:nvSpPr>
        <p:spPr>
          <a:xfrm>
            <a:off x="133173" y="4533724"/>
            <a:ext cx="2223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O" dirty="0"/>
              <a:t>Header decoding &amp; </a:t>
            </a:r>
            <a:br>
              <a:rPr lang="en-JO" dirty="0"/>
            </a:br>
            <a:r>
              <a:rPr lang="en-JO" dirty="0"/>
              <a:t>get frame from buffer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D43F25-F44B-4342-8DA6-CFE70C58E3FE}"/>
              </a:ext>
            </a:extLst>
          </p:cNvPr>
          <p:cNvSpPr/>
          <p:nvPr/>
        </p:nvSpPr>
        <p:spPr>
          <a:xfrm>
            <a:off x="8785576" y="5300112"/>
            <a:ext cx="1920037" cy="12616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streamed datasets and reshape image array </a:t>
            </a:r>
            <a:endParaRPr lang="en-JO" dirty="0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1A4E6F49-355A-C04A-A756-5D359DB58FEB}"/>
              </a:ext>
            </a:extLst>
          </p:cNvPr>
          <p:cNvSpPr/>
          <p:nvPr/>
        </p:nvSpPr>
        <p:spPr>
          <a:xfrm>
            <a:off x="6869925" y="4175674"/>
            <a:ext cx="375807" cy="552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94DF63-D5EE-E143-BE18-94B35C9BFD82}"/>
              </a:ext>
            </a:extLst>
          </p:cNvPr>
          <p:cNvSpPr txBox="1"/>
          <p:nvPr/>
        </p:nvSpPr>
        <p:spPr>
          <a:xfrm>
            <a:off x="5757300" y="4795733"/>
            <a:ext cx="2719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O" dirty="0"/>
              <a:t>Frame array: 1x5529600 &amp; </a:t>
            </a:r>
            <a:br>
              <a:rPr lang="en-JO" dirty="0"/>
            </a:br>
            <a:r>
              <a:rPr lang="en-JO" dirty="0"/>
              <a:t>streamed datasets</a:t>
            </a:r>
          </a:p>
        </p:txBody>
      </p:sp>
      <p:sp>
        <p:nvSpPr>
          <p:cNvPr id="26" name="Bent Arrow 25">
            <a:extLst>
              <a:ext uri="{FF2B5EF4-FFF2-40B4-BE49-F238E27FC236}">
                <a16:creationId xmlns:a16="http://schemas.microsoft.com/office/drawing/2014/main" id="{2D33DBFA-CED7-0545-B809-1C4AE6321CD4}"/>
              </a:ext>
            </a:extLst>
          </p:cNvPr>
          <p:cNvSpPr/>
          <p:nvPr/>
        </p:nvSpPr>
        <p:spPr>
          <a:xfrm flipV="1">
            <a:off x="6968201" y="5442064"/>
            <a:ext cx="1621164" cy="71390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>
              <a:solidFill>
                <a:schemeClr val="tx1"/>
              </a:solidFill>
            </a:endParaRP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B34ACE0A-11E8-F146-B1A3-978B422D15C5}"/>
              </a:ext>
            </a:extLst>
          </p:cNvPr>
          <p:cNvSpPr/>
          <p:nvPr/>
        </p:nvSpPr>
        <p:spPr>
          <a:xfrm rot="10800000">
            <a:off x="9557690" y="4704871"/>
            <a:ext cx="375807" cy="552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C01C22-66AF-C448-81A8-685D30853230}"/>
              </a:ext>
            </a:extLst>
          </p:cNvPr>
          <p:cNvSpPr txBox="1"/>
          <p:nvPr/>
        </p:nvSpPr>
        <p:spPr>
          <a:xfrm>
            <a:off x="8662975" y="3773056"/>
            <a:ext cx="22251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O" dirty="0"/>
              <a:t>Image: 2560 x 2160</a:t>
            </a:r>
            <a:br>
              <a:rPr lang="en-JO" dirty="0"/>
            </a:br>
            <a:r>
              <a:rPr lang="en-JO" dirty="0"/>
              <a:t>put frame in its location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106E64-2A70-4640-8F45-48F1E2117141}"/>
              </a:ext>
            </a:extLst>
          </p:cNvPr>
          <p:cNvSpPr/>
          <p:nvPr/>
        </p:nvSpPr>
        <p:spPr>
          <a:xfrm>
            <a:off x="8686921" y="2384688"/>
            <a:ext cx="1920037" cy="78464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 data in </a:t>
            </a:r>
            <a:r>
              <a:rPr lang="en-US" dirty="0" err="1"/>
              <a:t>dxFile</a:t>
            </a:r>
            <a:endParaRPr lang="en-JO" dirty="0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D37F582E-B59B-A44D-936B-AC376C74BBF6}"/>
              </a:ext>
            </a:extLst>
          </p:cNvPr>
          <p:cNvSpPr/>
          <p:nvPr/>
        </p:nvSpPr>
        <p:spPr>
          <a:xfrm rot="10800000">
            <a:off x="9557689" y="3177815"/>
            <a:ext cx="375807" cy="552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63224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gital Screen-01.jpg">
            <a:extLst>
              <a:ext uri="{FF2B5EF4-FFF2-40B4-BE49-F238E27FC236}">
                <a16:creationId xmlns:a16="http://schemas.microsoft.com/office/drawing/2014/main" id="{943F5903-2226-CF47-AACD-D46E50488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9878"/>
          </a:xfrm>
          <a:prstGeom prst="rect">
            <a:avLst/>
          </a:prstGeom>
        </p:spPr>
      </p:pic>
      <p:pic>
        <p:nvPicPr>
          <p:cNvPr id="5" name="Picture 4" descr="SESAME_logo_Trans_White.png">
            <a:extLst>
              <a:ext uri="{FF2B5EF4-FFF2-40B4-BE49-F238E27FC236}">
                <a16:creationId xmlns:a16="http://schemas.microsoft.com/office/drawing/2014/main" id="{AF03CBE7-2C42-EC43-B0F6-9171A742F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3" y="13191"/>
            <a:ext cx="571158" cy="716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D80C20-F947-9D41-8CE8-4AA49A4264E8}"/>
              </a:ext>
            </a:extLst>
          </p:cNvPr>
          <p:cNvSpPr txBox="1"/>
          <p:nvPr/>
        </p:nvSpPr>
        <p:spPr>
          <a:xfrm>
            <a:off x="875917" y="102592"/>
            <a:ext cx="1118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DAQ | Big </a:t>
            </a:r>
            <a:r>
              <a:rPr lang="en-JO" sz="2400" b="1" dirty="0">
                <a:solidFill>
                  <a:schemeClr val="bg1"/>
                </a:solidFill>
              </a:rPr>
              <a:t>Data </a:t>
            </a:r>
            <a:r>
              <a:rPr lang="en-GB" sz="2400" b="1" dirty="0">
                <a:solidFill>
                  <a:schemeClr val="bg1"/>
                </a:solidFill>
              </a:rPr>
              <a:t>Acquisition System | </a:t>
            </a:r>
            <a:r>
              <a:rPr lang="en-GB" sz="2400" b="1" dirty="0" err="1">
                <a:solidFill>
                  <a:schemeClr val="bg1"/>
                </a:solidFill>
              </a:rPr>
              <a:t>BEATSWriter</a:t>
            </a:r>
            <a:endParaRPr lang="en-JO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9B8E2-616A-F94B-BA85-6A224FDBA953}"/>
              </a:ext>
            </a:extLst>
          </p:cNvPr>
          <p:cNvSpPr txBox="1"/>
          <p:nvPr/>
        </p:nvSpPr>
        <p:spPr>
          <a:xfrm>
            <a:off x="133173" y="1040548"/>
            <a:ext cx="1082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BEATSWriter: </a:t>
            </a:r>
            <a:r>
              <a:rPr lang="en-US" dirty="0"/>
              <a:t>Components |run the parallel receiving and writing processes </a:t>
            </a:r>
            <a:endParaRPr lang="en-J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B07AF4-4454-2A4E-97A8-FFD974333DCB}"/>
              </a:ext>
            </a:extLst>
          </p:cNvPr>
          <p:cNvSpPr/>
          <p:nvPr/>
        </p:nvSpPr>
        <p:spPr>
          <a:xfrm>
            <a:off x="6320850" y="3166674"/>
            <a:ext cx="1920037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Receive ZMQ frames </a:t>
            </a:r>
            <a:br>
              <a:rPr lang="en-US" dirty="0"/>
            </a:br>
            <a:r>
              <a:rPr lang="en-US" dirty="0"/>
              <a:t>(ZMQ2Queue)</a:t>
            </a:r>
            <a:endParaRPr lang="en-JO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9E008B-9A01-7149-8373-6874ADC8E5EC}"/>
              </a:ext>
            </a:extLst>
          </p:cNvPr>
          <p:cNvSpPr/>
          <p:nvPr/>
        </p:nvSpPr>
        <p:spPr>
          <a:xfrm>
            <a:off x="3167945" y="3166674"/>
            <a:ext cx="1920037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ZMQ data writing</a:t>
            </a:r>
            <a:br>
              <a:rPr lang="en-US" dirty="0"/>
            </a:br>
            <a:r>
              <a:rPr lang="en-US" dirty="0"/>
              <a:t>(RAM2H5) </a:t>
            </a:r>
            <a:endParaRPr lang="en-J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08DF1-D798-6447-B52E-856C07340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67" y="4363784"/>
            <a:ext cx="10164997" cy="227557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022BC3-E2F9-E445-A0D6-2A0AF8B78880}"/>
              </a:ext>
            </a:extLst>
          </p:cNvPr>
          <p:cNvCxnSpPr/>
          <p:nvPr/>
        </p:nvCxnSpPr>
        <p:spPr>
          <a:xfrm>
            <a:off x="4227227" y="2353454"/>
            <a:ext cx="3327816" cy="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Arrow 13">
            <a:extLst>
              <a:ext uri="{FF2B5EF4-FFF2-40B4-BE49-F238E27FC236}">
                <a16:creationId xmlns:a16="http://schemas.microsoft.com/office/drawing/2014/main" id="{66C90939-54CC-6747-BF00-3D1D8166B408}"/>
              </a:ext>
            </a:extLst>
          </p:cNvPr>
          <p:cNvSpPr/>
          <p:nvPr/>
        </p:nvSpPr>
        <p:spPr>
          <a:xfrm>
            <a:off x="7235925" y="2413416"/>
            <a:ext cx="414057" cy="659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ECCC58D8-F520-CF49-9B5B-0285FF40ABF4}"/>
              </a:ext>
            </a:extLst>
          </p:cNvPr>
          <p:cNvSpPr/>
          <p:nvPr/>
        </p:nvSpPr>
        <p:spPr>
          <a:xfrm>
            <a:off x="5591331" y="1713452"/>
            <a:ext cx="504669" cy="607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C432B046-0380-BB4B-B802-98035748E6BB}"/>
              </a:ext>
            </a:extLst>
          </p:cNvPr>
          <p:cNvSpPr/>
          <p:nvPr/>
        </p:nvSpPr>
        <p:spPr>
          <a:xfrm>
            <a:off x="4127963" y="2414237"/>
            <a:ext cx="414057" cy="659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1790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Right 14">
            <a:extLst>
              <a:ext uri="{FF2B5EF4-FFF2-40B4-BE49-F238E27FC236}">
                <a16:creationId xmlns:a16="http://schemas.microsoft.com/office/drawing/2014/main" id="{C3F9C820-C356-4E18-A088-E8E34D23297B}"/>
              </a:ext>
            </a:extLst>
          </p:cNvPr>
          <p:cNvSpPr/>
          <p:nvPr/>
        </p:nvSpPr>
        <p:spPr>
          <a:xfrm rot="20010983">
            <a:off x="2992547" y="4190884"/>
            <a:ext cx="2121975" cy="135454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66D6E1-4B29-4F47-A7B0-C91FC19A819E}"/>
              </a:ext>
            </a:extLst>
          </p:cNvPr>
          <p:cNvCxnSpPr/>
          <p:nvPr/>
        </p:nvCxnSpPr>
        <p:spPr>
          <a:xfrm flipH="1">
            <a:off x="1657884" y="2640650"/>
            <a:ext cx="222191" cy="1213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E7FEB9-2EAA-4EC9-A626-4DF5146C66A6}"/>
              </a:ext>
            </a:extLst>
          </p:cNvPr>
          <p:cNvCxnSpPr>
            <a:cxnSpLocks/>
          </p:cNvCxnSpPr>
          <p:nvPr/>
        </p:nvCxnSpPr>
        <p:spPr>
          <a:xfrm>
            <a:off x="1992560" y="2688236"/>
            <a:ext cx="101160" cy="1071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02E9004-8F0D-4289-A9F2-8ECC182F31C9}"/>
              </a:ext>
            </a:extLst>
          </p:cNvPr>
          <p:cNvSpPr/>
          <p:nvPr/>
        </p:nvSpPr>
        <p:spPr>
          <a:xfrm>
            <a:off x="537435" y="3704431"/>
            <a:ext cx="2915066" cy="282455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oluções HPC | Provedor de supercomputadores nº 1 globalmente | Lenovo  Brasil">
            <a:extLst>
              <a:ext uri="{FF2B5EF4-FFF2-40B4-BE49-F238E27FC236}">
                <a16:creationId xmlns:a16="http://schemas.microsoft.com/office/drawing/2014/main" id="{51D98651-FFCE-4CED-BD11-167BF109D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41" y="1459366"/>
            <a:ext cx="2274545" cy="12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88EAC-BD91-CD13-FE3E-7A0816EDA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79" t="70543" r="18420" b="2410"/>
          <a:stretch/>
        </p:blipFill>
        <p:spPr>
          <a:xfrm>
            <a:off x="1176070" y="3993022"/>
            <a:ext cx="1714309" cy="2177297"/>
          </a:xfrm>
          <a:prstGeom prst="rect">
            <a:avLst/>
          </a:prstGeom>
        </p:spPr>
      </p:pic>
      <p:pic>
        <p:nvPicPr>
          <p:cNvPr id="111" name="Picture 110" descr="Digital Screen-01.jpg">
            <a:extLst>
              <a:ext uri="{FF2B5EF4-FFF2-40B4-BE49-F238E27FC236}">
                <a16:creationId xmlns:a16="http://schemas.microsoft.com/office/drawing/2014/main" id="{29099777-A36A-BF44-A2B1-511F4186D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9878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140DBCFB-6BF4-9A48-9431-C1CAC67C7AFA}"/>
              </a:ext>
            </a:extLst>
          </p:cNvPr>
          <p:cNvSpPr txBox="1"/>
          <p:nvPr/>
        </p:nvSpPr>
        <p:spPr>
          <a:xfrm>
            <a:off x="986431" y="102592"/>
            <a:ext cx="4349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HPC | BEATS Cluster | CUDA</a:t>
            </a:r>
          </a:p>
        </p:txBody>
      </p:sp>
      <p:pic>
        <p:nvPicPr>
          <p:cNvPr id="114" name="Picture 113" descr="SESAME_logo_Trans_White.png">
            <a:extLst>
              <a:ext uri="{FF2B5EF4-FFF2-40B4-BE49-F238E27FC236}">
                <a16:creationId xmlns:a16="http://schemas.microsoft.com/office/drawing/2014/main" id="{81BBBD4A-3438-C348-B71A-5F4139AA93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3" y="13191"/>
            <a:ext cx="571158" cy="7168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BB85CF-DA8E-45BE-B08D-13F3BB35A153}"/>
              </a:ext>
            </a:extLst>
          </p:cNvPr>
          <p:cNvSpPr/>
          <p:nvPr/>
        </p:nvSpPr>
        <p:spPr>
          <a:xfrm>
            <a:off x="418752" y="910504"/>
            <a:ext cx="3228946" cy="418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HPC Cluster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D9A74A-B108-4CFD-801A-FD38DCBA3D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999" t="44985" r="13015" b="13828"/>
          <a:stretch/>
        </p:blipFill>
        <p:spPr>
          <a:xfrm>
            <a:off x="5114694" y="1162007"/>
            <a:ext cx="6658554" cy="41707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9C744D-A10D-47F3-8CED-9F1EDD16E1B8}"/>
              </a:ext>
            </a:extLst>
          </p:cNvPr>
          <p:cNvSpPr txBox="1"/>
          <p:nvPr/>
        </p:nvSpPr>
        <p:spPr>
          <a:xfrm>
            <a:off x="3015505" y="3352362"/>
            <a:ext cx="198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Reconstruction Job</a:t>
            </a:r>
            <a:br>
              <a:rPr lang="en-US" dirty="0"/>
            </a:br>
            <a:r>
              <a:rPr lang="en-US" sz="1400" dirty="0"/>
              <a:t>run on GPU node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32012" y="126717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242424"/>
                </a:solidFill>
                <a:latin typeface="Menlo"/>
              </a:rPr>
              <a:t>#!/bin/bash</a:t>
            </a:r>
            <a:endParaRPr lang="en-US" sz="12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en-US" sz="1200" dirty="0">
                <a:solidFill>
                  <a:srgbClr val="242424"/>
                </a:solidFill>
                <a:latin typeface="Menlo"/>
              </a:rPr>
              <a:t>#SBATCH --job-name=</a:t>
            </a:r>
            <a:r>
              <a:rPr lang="en-US" sz="1200" dirty="0" err="1">
                <a:solidFill>
                  <a:srgbClr val="242424"/>
                </a:solidFill>
                <a:latin typeface="Menlo"/>
              </a:rPr>
              <a:t>BEATS_rec_%j</a:t>
            </a:r>
            <a:endParaRPr lang="en-US" sz="12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en-US" sz="1200" dirty="0">
                <a:solidFill>
                  <a:srgbClr val="242424"/>
                </a:solidFill>
                <a:latin typeface="Menlo"/>
              </a:rPr>
              <a:t>#SBATCH --output=BEATS_rec_%</a:t>
            </a:r>
            <a:r>
              <a:rPr lang="en-US" sz="1200" dirty="0" err="1">
                <a:solidFill>
                  <a:srgbClr val="242424"/>
                </a:solidFill>
                <a:latin typeface="Menlo"/>
              </a:rPr>
              <a:t>j.out</a:t>
            </a:r>
            <a:endParaRPr lang="en-US" sz="12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en-US" sz="1200" dirty="0">
                <a:solidFill>
                  <a:srgbClr val="242424"/>
                </a:solidFill>
                <a:latin typeface="Menlo"/>
              </a:rPr>
              <a:t>#SBATCH --error=BEATS_rec_%</a:t>
            </a:r>
            <a:r>
              <a:rPr lang="en-US" sz="1200" dirty="0" err="1">
                <a:solidFill>
                  <a:srgbClr val="242424"/>
                </a:solidFill>
                <a:latin typeface="Menlo"/>
              </a:rPr>
              <a:t>j.err</a:t>
            </a:r>
            <a:endParaRPr lang="en-US" sz="12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en-US" sz="1200" dirty="0">
                <a:solidFill>
                  <a:srgbClr val="242424"/>
                </a:solidFill>
                <a:latin typeface="Menlo"/>
              </a:rPr>
              <a:t>#SBATCH --</a:t>
            </a:r>
            <a:r>
              <a:rPr lang="en-US" sz="1200" dirty="0" err="1">
                <a:solidFill>
                  <a:srgbClr val="242424"/>
                </a:solidFill>
                <a:latin typeface="Menlo"/>
              </a:rPr>
              <a:t>ntasks</a:t>
            </a:r>
            <a:r>
              <a:rPr lang="en-US" sz="1200" dirty="0">
                <a:solidFill>
                  <a:srgbClr val="242424"/>
                </a:solidFill>
                <a:latin typeface="Menlo"/>
              </a:rPr>
              <a:t>=48</a:t>
            </a:r>
            <a:endParaRPr lang="en-US" sz="12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en-US" sz="1200" dirty="0">
                <a:solidFill>
                  <a:srgbClr val="242424"/>
                </a:solidFill>
                <a:latin typeface="Menlo"/>
              </a:rPr>
              <a:t>#SBATCH --</a:t>
            </a:r>
            <a:r>
              <a:rPr lang="en-US" sz="1200" dirty="0" err="1">
                <a:solidFill>
                  <a:srgbClr val="242424"/>
                </a:solidFill>
                <a:latin typeface="Menlo"/>
              </a:rPr>
              <a:t>cpus</a:t>
            </a:r>
            <a:r>
              <a:rPr lang="en-US" sz="1200" dirty="0">
                <a:solidFill>
                  <a:srgbClr val="242424"/>
                </a:solidFill>
                <a:latin typeface="Menlo"/>
              </a:rPr>
              <a:t>-per-task=2</a:t>
            </a:r>
            <a:endParaRPr lang="en-US" sz="12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en-US" sz="1200" dirty="0">
                <a:solidFill>
                  <a:srgbClr val="242424"/>
                </a:solidFill>
                <a:latin typeface="Menlo"/>
              </a:rPr>
              <a:t>#SBATCH --time=00:30:00</a:t>
            </a:r>
            <a:endParaRPr lang="en-US" sz="12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en-US" sz="1200" dirty="0">
                <a:solidFill>
                  <a:srgbClr val="242424"/>
                </a:solidFill>
                <a:latin typeface="Menlo"/>
              </a:rPr>
              <a:t>#SBATCH --partition=</a:t>
            </a:r>
            <a:r>
              <a:rPr lang="en-US" sz="1200" dirty="0" err="1">
                <a:solidFill>
                  <a:srgbClr val="242424"/>
                </a:solidFill>
                <a:latin typeface="Menlo"/>
              </a:rPr>
              <a:t>cpu</a:t>
            </a:r>
            <a:endParaRPr lang="en-US" sz="12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en-US" sz="1200" dirty="0">
                <a:solidFill>
                  <a:srgbClr val="242424"/>
                </a:solidFill>
                <a:latin typeface="Menlo"/>
              </a:rPr>
              <a:t>#SBATCH --mem-per-</a:t>
            </a:r>
            <a:r>
              <a:rPr lang="en-US" sz="1200" dirty="0" err="1">
                <a:solidFill>
                  <a:srgbClr val="242424"/>
                </a:solidFill>
                <a:latin typeface="Menlo"/>
              </a:rPr>
              <a:t>cpu</a:t>
            </a:r>
            <a:r>
              <a:rPr lang="en-US" sz="1200" dirty="0">
                <a:solidFill>
                  <a:srgbClr val="242424"/>
                </a:solidFill>
                <a:latin typeface="Menlo"/>
              </a:rPr>
              <a:t>=2</a:t>
            </a:r>
            <a:endParaRPr lang="en-US" sz="12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en-US" sz="1200" dirty="0">
                <a:solidFill>
                  <a:srgbClr val="242424"/>
                </a:solidFill>
                <a:latin typeface="Menlo"/>
              </a:rPr>
              <a:t># Modules section:</a:t>
            </a:r>
            <a:endParaRPr lang="en-US" sz="12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en-US" sz="1200" dirty="0">
                <a:solidFill>
                  <a:srgbClr val="242424"/>
                </a:solidFill>
                <a:latin typeface="Menlo"/>
              </a:rPr>
              <a:t>ml load anaconda/</a:t>
            </a:r>
            <a:r>
              <a:rPr lang="en-US" sz="1200" dirty="0" err="1">
                <a:solidFill>
                  <a:srgbClr val="242424"/>
                </a:solidFill>
                <a:latin typeface="Menlo"/>
              </a:rPr>
              <a:t>tomopy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339888" y="820892"/>
            <a:ext cx="470725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HankenGrotesk"/>
              </a:rPr>
              <a:t>First 3D tomography images from BEATS</a:t>
            </a:r>
            <a:endParaRPr lang="en-US" b="1" i="0" dirty="0">
              <a:solidFill>
                <a:schemeClr val="bg2"/>
              </a:solidFill>
              <a:effectLst/>
              <a:latin typeface="HankenGrotes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1136" y="538386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242424"/>
                </a:solidFill>
                <a:latin typeface="Menlo"/>
              </a:rPr>
              <a:t>python BEATS_recon.py /PETRA/SED/BEATS/IH/glass_speres_coral-20230519T190251/red_sea_coral-20230519T190251.h5 --</a:t>
            </a:r>
            <a:r>
              <a:rPr lang="en-US" sz="1400" dirty="0" err="1">
                <a:solidFill>
                  <a:srgbClr val="242424"/>
                </a:solidFill>
                <a:latin typeface="Menlo"/>
              </a:rPr>
              <a:t>recon_dir</a:t>
            </a:r>
            <a:r>
              <a:rPr lang="en-US" sz="1400" dirty="0">
                <a:solidFill>
                  <a:srgbClr val="242424"/>
                </a:solidFill>
                <a:latin typeface="Menlo"/>
              </a:rPr>
              <a:t>/PETRA/SED/BEATS/IH/</a:t>
            </a:r>
            <a:r>
              <a:rPr lang="en-US" sz="1400" dirty="0" err="1">
                <a:solidFill>
                  <a:srgbClr val="242424"/>
                </a:solidFill>
                <a:latin typeface="Menlo"/>
              </a:rPr>
              <a:t>tmp</a:t>
            </a:r>
            <a:r>
              <a:rPr lang="en-US" sz="1400" dirty="0">
                <a:solidFill>
                  <a:srgbClr val="242424"/>
                </a:solidFill>
                <a:latin typeface="Menlo"/>
              </a:rPr>
              <a:t>/recon --</a:t>
            </a:r>
            <a:r>
              <a:rPr lang="en-US" sz="1400" dirty="0" err="1">
                <a:solidFill>
                  <a:srgbClr val="242424"/>
                </a:solidFill>
                <a:latin typeface="Menlo"/>
              </a:rPr>
              <a:t>work_dir</a:t>
            </a:r>
            <a:r>
              <a:rPr lang="en-US" sz="1400" dirty="0">
                <a:solidFill>
                  <a:srgbClr val="242424"/>
                </a:solidFill>
                <a:latin typeface="Menlo"/>
              </a:rPr>
              <a:t> /PETRA/SED/BEATS/IH/</a:t>
            </a:r>
            <a:r>
              <a:rPr lang="en-US" sz="1400" dirty="0" err="1">
                <a:solidFill>
                  <a:srgbClr val="242424"/>
                </a:solidFill>
                <a:latin typeface="Menlo"/>
              </a:rPr>
              <a:t>tmp</a:t>
            </a:r>
            <a:r>
              <a:rPr lang="en-US" sz="1400" dirty="0">
                <a:solidFill>
                  <a:srgbClr val="242424"/>
                </a:solidFill>
                <a:latin typeface="Menlo"/>
              </a:rPr>
              <a:t> --</a:t>
            </a:r>
            <a:r>
              <a:rPr lang="en-US" sz="1400" dirty="0" err="1">
                <a:solidFill>
                  <a:srgbClr val="242424"/>
                </a:solidFill>
                <a:latin typeface="Menlo"/>
              </a:rPr>
              <a:t>cor_methodtomopy</a:t>
            </a:r>
            <a:r>
              <a:rPr lang="en-US" sz="1400" dirty="0">
                <a:solidFill>
                  <a:srgbClr val="242424"/>
                </a:solidFill>
                <a:latin typeface="Menlo"/>
              </a:rPr>
              <a:t> --</a:t>
            </a:r>
            <a:r>
              <a:rPr lang="en-US" sz="1400" b="1" dirty="0" err="1">
                <a:solidFill>
                  <a:srgbClr val="242424"/>
                </a:solidFill>
                <a:latin typeface="Menlo"/>
              </a:rPr>
              <a:t>ncore</a:t>
            </a:r>
            <a:r>
              <a:rPr lang="en-US" sz="1400" b="1" dirty="0">
                <a:solidFill>
                  <a:srgbClr val="242424"/>
                </a:solidFill>
                <a:latin typeface="Menlo"/>
              </a:rPr>
              <a:t> 92</a:t>
            </a:r>
            <a:endParaRPr lang="en-US" sz="1400" b="1" dirty="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1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gital Screen-01.jpg">
            <a:extLst>
              <a:ext uri="{FF2B5EF4-FFF2-40B4-BE49-F238E27FC236}">
                <a16:creationId xmlns:a16="http://schemas.microsoft.com/office/drawing/2014/main" id="{D0C09AA8-3BE2-D07C-B574-1BE7B3012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9878"/>
          </a:xfrm>
          <a:prstGeom prst="rect">
            <a:avLst/>
          </a:prstGeom>
        </p:spPr>
      </p:pic>
      <p:pic>
        <p:nvPicPr>
          <p:cNvPr id="5" name="Picture 4" descr="SESAME_logo_Trans_White.png">
            <a:extLst>
              <a:ext uri="{FF2B5EF4-FFF2-40B4-BE49-F238E27FC236}">
                <a16:creationId xmlns:a16="http://schemas.microsoft.com/office/drawing/2014/main" id="{92E84088-9794-AE1D-FC05-62EAE21CE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3" y="-4226"/>
            <a:ext cx="571158" cy="716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0C53D6-080E-6767-154B-3D184BE4D395}"/>
              </a:ext>
            </a:extLst>
          </p:cNvPr>
          <p:cNvSpPr txBox="1"/>
          <p:nvPr/>
        </p:nvSpPr>
        <p:spPr>
          <a:xfrm>
            <a:off x="314017" y="3726940"/>
            <a:ext cx="67443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r>
              <a:rPr lang="en-US" sz="3200" b="1" dirty="0"/>
              <a:t>SESAME-MAXIV Fellowship </a:t>
            </a:r>
          </a:p>
          <a:p>
            <a:r>
              <a:rPr lang="en-US" dirty="0"/>
              <a:t>31 Oct, 2022 – 30 Dec 2022</a:t>
            </a:r>
          </a:p>
          <a:p>
            <a:pPr algn="ctr"/>
            <a:endParaRPr lang="en-US" sz="2400" b="1" dirty="0"/>
          </a:p>
          <a:p>
            <a:r>
              <a:rPr lang="en-US" sz="2400" b="1" dirty="0"/>
              <a:t>Data Acquisition System -More focus on hardware and continuous scan technique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F56D9-93C5-A96D-DB36-B90D9BEB9B45}"/>
              </a:ext>
            </a:extLst>
          </p:cNvPr>
          <p:cNvSpPr txBox="1"/>
          <p:nvPr/>
        </p:nvSpPr>
        <p:spPr>
          <a:xfrm>
            <a:off x="704331" y="102911"/>
            <a:ext cx="1105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DAQ | SESAME MAXIV Fellowship</a:t>
            </a:r>
            <a:endParaRPr lang="en-JO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88" y="1188317"/>
            <a:ext cx="3876675" cy="1181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56" y="1068957"/>
            <a:ext cx="2143125" cy="2143125"/>
          </a:xfrm>
          <a:prstGeom prst="rect">
            <a:avLst/>
          </a:prstGeom>
        </p:spPr>
      </p:pic>
      <p:pic>
        <p:nvPicPr>
          <p:cNvPr id="6146" name="Picture 2" descr="No photo description available.">
            <a:extLst>
              <a:ext uri="{FF2B5EF4-FFF2-40B4-BE49-F238E27FC236}">
                <a16:creationId xmlns:a16="http://schemas.microsoft.com/office/drawing/2014/main" id="{58B04E02-9E55-413F-BABC-90DA2071A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414" y="1188317"/>
            <a:ext cx="2965508" cy="29655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1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gital Screen-01.jpg">
            <a:extLst>
              <a:ext uri="{FF2B5EF4-FFF2-40B4-BE49-F238E27FC236}">
                <a16:creationId xmlns:a16="http://schemas.microsoft.com/office/drawing/2014/main" id="{D0C09AA8-3BE2-D07C-B574-1BE7B3012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9878"/>
          </a:xfrm>
          <a:prstGeom prst="rect">
            <a:avLst/>
          </a:prstGeom>
        </p:spPr>
      </p:pic>
      <p:pic>
        <p:nvPicPr>
          <p:cNvPr id="5" name="Picture 4" descr="SESAME_logo_Trans_White.png">
            <a:extLst>
              <a:ext uri="{FF2B5EF4-FFF2-40B4-BE49-F238E27FC236}">
                <a16:creationId xmlns:a16="http://schemas.microsoft.com/office/drawing/2014/main" id="{92E84088-9794-AE1D-FC05-62EAE21CE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3" y="-4226"/>
            <a:ext cx="571158" cy="716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2F56D9-93C5-A96D-DB36-B90D9BEB9B45}"/>
              </a:ext>
            </a:extLst>
          </p:cNvPr>
          <p:cNvSpPr txBox="1"/>
          <p:nvPr/>
        </p:nvSpPr>
        <p:spPr>
          <a:xfrm>
            <a:off x="704331" y="102911"/>
            <a:ext cx="1105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Triggering System | </a:t>
            </a:r>
            <a:r>
              <a:rPr lang="en-US" sz="2800" b="1" dirty="0" err="1">
                <a:solidFill>
                  <a:schemeClr val="bg1"/>
                </a:solidFill>
              </a:rPr>
              <a:t>PandABox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JO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E452C0-7E36-4916-8A9A-96016502BFD3}"/>
              </a:ext>
            </a:extLst>
          </p:cNvPr>
          <p:cNvSpPr txBox="1"/>
          <p:nvPr/>
        </p:nvSpPr>
        <p:spPr>
          <a:xfrm>
            <a:off x="418752" y="1365519"/>
            <a:ext cx="1090501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PandABox</a:t>
            </a:r>
            <a:r>
              <a:rPr lang="en-US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a fully integrated position, acquisition and control system with GTX-CLK0 up to125MHz.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953C1-8619-4E91-A8FD-11A40C389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08" y="3161490"/>
            <a:ext cx="12681816" cy="231629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6044389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gital Screen-01.jpg">
            <a:extLst>
              <a:ext uri="{FF2B5EF4-FFF2-40B4-BE49-F238E27FC236}">
                <a16:creationId xmlns:a16="http://schemas.microsoft.com/office/drawing/2014/main" id="{350DBEF6-B125-1AB9-AF7A-591E06B667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9878"/>
          </a:xfrm>
          <a:prstGeom prst="rect">
            <a:avLst/>
          </a:prstGeom>
        </p:spPr>
      </p:pic>
      <p:pic>
        <p:nvPicPr>
          <p:cNvPr id="5" name="Picture 4" descr="SESAME_logo_Trans_White.png">
            <a:extLst>
              <a:ext uri="{FF2B5EF4-FFF2-40B4-BE49-F238E27FC236}">
                <a16:creationId xmlns:a16="http://schemas.microsoft.com/office/drawing/2014/main" id="{6FF1C0FE-A57E-D1D3-6B59-2E8402C76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3" y="13191"/>
            <a:ext cx="571158" cy="716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889C81-A4F1-45A1-75DD-3680DC81D188}"/>
              </a:ext>
            </a:extLst>
          </p:cNvPr>
          <p:cNvSpPr txBox="1"/>
          <p:nvPr/>
        </p:nvSpPr>
        <p:spPr>
          <a:xfrm>
            <a:off x="790042" y="102911"/>
            <a:ext cx="1105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OnFly</a:t>
            </a:r>
            <a:r>
              <a:rPr lang="en-US" sz="2400" b="1" dirty="0">
                <a:solidFill>
                  <a:schemeClr val="bg1"/>
                </a:solidFill>
              </a:rPr>
              <a:t> Scan | Fast Data Acquisition | MS Beamline</a:t>
            </a:r>
            <a:endParaRPr lang="en-JO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8 ADVANCE | Bru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0" y="1018898"/>
            <a:ext cx="2486556" cy="138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34" y="1388502"/>
            <a:ext cx="7344837" cy="134151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8" name="Picture 4" descr="PILATUS3 R Detectors | Rigaku Global Webs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068" y="3328595"/>
            <a:ext cx="2535167" cy="1933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9588542" y="5229835"/>
            <a:ext cx="1284994" cy="393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Frequency 500Hz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7245" y="1982084"/>
            <a:ext cx="1527165" cy="4182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79120" y="1662811"/>
            <a:ext cx="1325112" cy="324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Encoder Readouts</a:t>
            </a:r>
          </a:p>
        </p:txBody>
      </p:sp>
      <p:cxnSp>
        <p:nvCxnSpPr>
          <p:cNvPr id="13" name="Straight Arrow Connector 12"/>
          <p:cNvCxnSpPr>
            <a:endCxn id="1028" idx="0"/>
          </p:cNvCxnSpPr>
          <p:nvPr/>
        </p:nvCxnSpPr>
        <p:spPr>
          <a:xfrm flipH="1">
            <a:off x="10093652" y="2848540"/>
            <a:ext cx="1" cy="4800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078827" y="2524267"/>
            <a:ext cx="1924227" cy="324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TTL triggers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68055" y="4367697"/>
            <a:ext cx="250129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Streamed Big data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027057" y="4803543"/>
            <a:ext cx="8467" cy="762000"/>
          </a:xfrm>
          <a:prstGeom prst="straightConnector1">
            <a:avLst/>
          </a:prstGeom>
          <a:ln w="2857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538323" y="4803543"/>
            <a:ext cx="8467" cy="762000"/>
          </a:xfrm>
          <a:prstGeom prst="straightConnector1">
            <a:avLst/>
          </a:prstGeom>
          <a:ln w="2857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447289" y="4803543"/>
            <a:ext cx="8467" cy="762000"/>
          </a:xfrm>
          <a:prstGeom prst="straightConnector1">
            <a:avLst/>
          </a:prstGeom>
          <a:ln w="2857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004923" y="4803543"/>
            <a:ext cx="8467" cy="762000"/>
          </a:xfrm>
          <a:prstGeom prst="straightConnector1">
            <a:avLst/>
          </a:prstGeom>
          <a:ln w="2857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918122" y="4803543"/>
            <a:ext cx="8467" cy="762000"/>
          </a:xfrm>
          <a:prstGeom prst="straightConnector1">
            <a:avLst/>
          </a:prstGeom>
          <a:ln w="2857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25664" y="4811979"/>
            <a:ext cx="402206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/>
              <a:t>Parallel programming C++</a:t>
            </a:r>
          </a:p>
          <a:p>
            <a:pPr algn="ctr"/>
            <a:r>
              <a:rPr lang="en-US" dirty="0"/>
              <a:t>Reshaping, Extract ROI from each frame, </a:t>
            </a:r>
            <a:br>
              <a:rPr lang="en-US" dirty="0"/>
            </a:br>
            <a:r>
              <a:rPr lang="en-US" dirty="0"/>
              <a:t>apply some basic operations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266351" y="5764697"/>
            <a:ext cx="1599477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/>
              <a:t>Processed data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04780" y="1226365"/>
            <a:ext cx="1325112" cy="324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PandABox</a:t>
            </a:r>
            <a:endParaRPr lang="en-US" sz="1200" dirty="0"/>
          </a:p>
        </p:txBody>
      </p:sp>
      <p:cxnSp>
        <p:nvCxnSpPr>
          <p:cNvPr id="7" name="Elbow Connector 6"/>
          <p:cNvCxnSpPr>
            <a:cxnSpLocks/>
            <a:endCxn id="17" idx="0"/>
          </p:cNvCxnSpPr>
          <p:nvPr/>
        </p:nvCxnSpPr>
        <p:spPr>
          <a:xfrm rot="10800000">
            <a:off x="5018703" y="4367697"/>
            <a:ext cx="4128502" cy="78018"/>
          </a:xfrm>
          <a:prstGeom prst="bentConnector4">
            <a:avLst>
              <a:gd name="adj1" fmla="val 34853"/>
              <a:gd name="adj2" fmla="val 956914"/>
            </a:avLst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518598" y="3232829"/>
            <a:ext cx="159947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Captured data</a:t>
            </a:r>
          </a:p>
        </p:txBody>
      </p:sp>
    </p:spTree>
    <p:extLst>
      <p:ext uri="{BB962C8B-B14F-4D97-AF65-F5344CB8AC3E}">
        <p14:creationId xmlns:p14="http://schemas.microsoft.com/office/powerpoint/2010/main" val="1701292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374</Words>
  <Application>Microsoft Office PowerPoint</Application>
  <PresentationFormat>Widescreen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HankenGrotesk</vt:lpstr>
      <vt:lpstr>Menlo</vt:lpstr>
      <vt:lpstr>Montserrat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Alzu'bi</dc:creator>
  <cp:lastModifiedBy>Dell-Laptop-3520-03</cp:lastModifiedBy>
  <cp:revision>130</cp:revision>
  <dcterms:created xsi:type="dcterms:W3CDTF">2022-11-06T06:50:13Z</dcterms:created>
  <dcterms:modified xsi:type="dcterms:W3CDTF">2023-05-29T08:26:25Z</dcterms:modified>
</cp:coreProperties>
</file>