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7" r:id="rId2"/>
    <p:sldId id="259" r:id="rId3"/>
    <p:sldId id="258" r:id="rId4"/>
    <p:sldId id="262" r:id="rId5"/>
    <p:sldId id="274" r:id="rId6"/>
    <p:sldId id="273" r:id="rId7"/>
    <p:sldId id="260" r:id="rId8"/>
    <p:sldId id="265" r:id="rId9"/>
    <p:sldId id="286" r:id="rId10"/>
    <p:sldId id="287" r:id="rId11"/>
    <p:sldId id="288" r:id="rId12"/>
    <p:sldId id="289" r:id="rId13"/>
    <p:sldId id="261" r:id="rId14"/>
    <p:sldId id="263" r:id="rId15"/>
    <p:sldId id="29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6" r:id="rId24"/>
    <p:sldId id="277" r:id="rId25"/>
    <p:sldId id="278" r:id="rId26"/>
    <p:sldId id="275" r:id="rId27"/>
    <p:sldId id="26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485F-4A7C-48B1-975C-F34A62F6255B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C81D-A176-4646-BB02-6B344D19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36B6-8C3D-5CD6-16FE-888B60A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29C5C-93A5-99BD-E412-D7B893ED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9F3C-F7D6-9824-A671-E157F831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341C-3C06-442E-AB0C-2FAC42314B96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EADE-F5D8-39E3-9CD1-0B3E482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144-0983-40CD-4194-EFA0746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8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27DB-F7D5-270D-74A3-BDB2F9A0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6A90-79BD-D61B-EDB9-82F9B686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32847" y="-1392866"/>
            <a:ext cx="3926305" cy="10515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AE59-DFFE-6F86-638D-270D842C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FAAE-A1F3-495E-AA05-28B834346D25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FC1B-4605-9CF5-BE41-34C5726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F7F6-AB1A-2B46-C8CD-CE0AB38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86158-AAB3-98B8-010F-B53EA9969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687918" y="-3880024"/>
            <a:ext cx="1379621" cy="9569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2A35-3C94-982F-B018-6A160E67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92F0-7CD3-2425-BEA2-0683D7B3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8204-3504-EF6E-BC3C-540C05EC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10">
            <a:extLst>
              <a:ext uri="{FF2B5EF4-FFF2-40B4-BE49-F238E27FC236}">
                <a16:creationId xmlns:a16="http://schemas.microsoft.com/office/drawing/2014/main" id="{31FCBBA4-9FFC-24DD-5547-37EE5B6146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AD6-14A3-C07F-5859-425FC8E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8DE8-4E8F-193F-08F2-82514377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4855-1E29-8443-D3BD-534C2D0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C708-1138-4158-B14B-CEF17F8D9435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D81C-2AD3-2FE7-B073-7CBAA301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E6E6-9CFF-253F-B914-77A721EE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91E7-454C-0764-D83E-0CC68C9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6A64-632F-1600-D93A-D9C7B416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1BAA-D916-4906-FE80-8348A62A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D22D-1318-477E-9CED-1399AF250C06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F9A0-CD71-E94D-7315-B559C679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0DE-0185-2B89-43AE-2FD680AD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A5D-3A5A-343D-4333-22C18D00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84C0-F83E-7A58-11ED-77A1076B1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CEC3B-E9BF-A008-8329-83DE5A74C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F88-2CF0-7822-3D69-E04868A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B395-830E-8E07-7137-A75BBA0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F0A6-34B3-7ED6-F403-413D2E1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4B61-B02F-7113-EEB9-7321F6CE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B2AC6-8BDE-6008-2853-7382831A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F52BB-22F5-6D62-A38C-0736827A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35BA8-BCBB-2C2B-CFFA-34C9D8A6E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BF5E1-1FE5-1BA7-A813-467FD4204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83B12-3CF1-108E-5E52-C9237DA8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901A-DAE1-4D98-8D0A-F71E8A2B3D72}" type="datetime1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A3B8A-D07A-A19D-65AB-AAD8054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A43E8-BDD0-03AB-2752-0AB85AA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D2CC-7006-8DA4-8B89-251469D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1070-C4C1-9ECC-B96F-E24B432F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2A53-6FA6-4C4F-BDBD-BE755A88EC6D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AC2B-D64A-B621-AEA2-26F1B63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4CF9-A649-CA54-20F9-5AEC32A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5CD9A-C7C7-6302-F1EF-313A127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1AC-4F1C-4C9C-8110-334CA1233205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A297-E798-6795-489E-21DFC8EC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13BD-05C6-AF39-E018-CF12A629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892010-E683-22F1-BEEC-B2F055E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60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48AC-581C-5CCA-B291-A0F3DEE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CC0-249F-C74E-4CC9-A183FC8A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0738-CE84-7BFC-F4F2-DB63022F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1173-D115-6930-CC13-6DBC3D1E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96B4-FAA4-4F96-8369-9D1AF73C13D2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2761-DE2A-DA5B-E5E0-B5E43512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5974-B24F-BA89-8EE5-A7668ABC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FFD8-935B-4DB6-9D49-D7CE011F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FF8C0-2511-F935-DEB0-5E1EAA93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3E38-D3A9-9879-7C01-99E6E9A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3887F-1151-7BDB-287A-FBAECAE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9F0D-66A1-4EFA-99EB-4F3F252C125F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66B6-80FA-46B3-924A-A4CECAE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4A09-581C-6B9F-E4D7-F95F78B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5E94CBB-4841-23D5-B8F3-FAB9E08107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1481" r="14696" b="21891"/>
          <a:stretch/>
        </p:blipFill>
        <p:spPr>
          <a:xfrm>
            <a:off x="3908938" y="6214794"/>
            <a:ext cx="793689" cy="54230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D023F-64F1-600B-8788-8207759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4CC5-23A7-706F-8D01-B552BCF0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BD8E2-20A9-75F7-EB7F-11B72DB0E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97578" y="6356350"/>
            <a:ext cx="975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953B5E-F5A0-4788-B910-AA00E0895398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1D603-7659-EF7D-03DF-82534225D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8232" y="6356350"/>
            <a:ext cx="31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5470-9E66-A6E2-F27D-0A928F04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4778" y="6356350"/>
            <a:ext cx="389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653;p31">
            <a:extLst>
              <a:ext uri="{FF2B5EF4-FFF2-40B4-BE49-F238E27FC236}">
                <a16:creationId xmlns:a16="http://schemas.microsoft.com/office/drawing/2014/main" id="{94991F42-7721-2ADC-DCE7-5399E7AB6953}"/>
              </a:ext>
            </a:extLst>
          </p:cNvPr>
          <p:cNvSpPr/>
          <p:nvPr userDrawn="1"/>
        </p:nvSpPr>
        <p:spPr>
          <a:xfrm flipH="1">
            <a:off x="9179577" y="-698588"/>
            <a:ext cx="4176914" cy="3452987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29;p45">
            <a:extLst>
              <a:ext uri="{FF2B5EF4-FFF2-40B4-BE49-F238E27FC236}">
                <a16:creationId xmlns:a16="http://schemas.microsoft.com/office/drawing/2014/main" id="{34A569D8-EB8B-266B-14C1-88B3CC089CE0}"/>
              </a:ext>
            </a:extLst>
          </p:cNvPr>
          <p:cNvSpPr/>
          <p:nvPr userDrawn="1"/>
        </p:nvSpPr>
        <p:spPr>
          <a:xfrm flipH="1">
            <a:off x="-2047424" y="5897602"/>
            <a:ext cx="3070738" cy="2462914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blue and green logo&#10;&#10;AI-generated content may be incorrect.">
            <a:extLst>
              <a:ext uri="{FF2B5EF4-FFF2-40B4-BE49-F238E27FC236}">
                <a16:creationId xmlns:a16="http://schemas.microsoft.com/office/drawing/2014/main" id="{06F5831D-197D-FB52-1883-892746E321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66" y="6213508"/>
            <a:ext cx="793689" cy="532537"/>
          </a:xfrm>
          <a:prstGeom prst="rect">
            <a:avLst/>
          </a:prstGeom>
        </p:spPr>
      </p:pic>
      <p:pic>
        <p:nvPicPr>
          <p:cNvPr id="13" name="Picture 12" descr="A blue and green logo&#10;&#10;AI-generated content may be incorrect.">
            <a:extLst>
              <a:ext uri="{FF2B5EF4-FFF2-40B4-BE49-F238E27FC236}">
                <a16:creationId xmlns:a16="http://schemas.microsoft.com/office/drawing/2014/main" id="{D58EA939-94C2-C877-7BAF-5C26879845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6" y="6224565"/>
            <a:ext cx="2204620" cy="532537"/>
          </a:xfrm>
          <a:prstGeom prst="rect">
            <a:avLst/>
          </a:prstGeom>
        </p:spPr>
      </p:pic>
      <p:pic>
        <p:nvPicPr>
          <p:cNvPr id="14" name="Picture 13" descr="A logo with blue lines&#10;&#10;AI-generated content may be incorrect.">
            <a:extLst>
              <a:ext uri="{FF2B5EF4-FFF2-40B4-BE49-F238E27FC236}">
                <a16:creationId xmlns:a16="http://schemas.microsoft.com/office/drawing/2014/main" id="{A2C5B2CD-BBA2-9587-8666-58F1B20CF8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5310" r="19316" b="9772"/>
          <a:stretch/>
        </p:blipFill>
        <p:spPr>
          <a:xfrm>
            <a:off x="3245265" y="6052332"/>
            <a:ext cx="489292" cy="6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echtarget.com/searchapparchitecture/definition/application-program-interface-AP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53DD-3ECF-4760-9393-9F1C00B23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Linux Administration Workshop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367FC-F6A9-4F4C-BB30-6DBBE3807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Advanced topics in Linux</a:t>
            </a:r>
          </a:p>
          <a:p>
            <a:r>
              <a:rPr lang="en-US" dirty="0"/>
              <a:t>Ibrahim Foudeh</a:t>
            </a:r>
          </a:p>
          <a:p>
            <a:r>
              <a:rPr lang="en-US" dirty="0"/>
              <a:t>SESAME</a:t>
            </a:r>
          </a:p>
          <a:p>
            <a:r>
              <a:rPr lang="en-US" dirty="0"/>
              <a:t>(21/4/2025) session start at 9:00 AM UTC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27BFF-3B9F-4194-9C13-4175234530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60346-C3E2-48BC-9839-A5648B18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70DC6-EB98-4EED-9E22-796781F8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DCA-E85E-4DA4-B1B0-E16CF4F3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Something you should know about Network | by Ken Wang | NTUST-AIVC | Medium">
            <a:extLst>
              <a:ext uri="{FF2B5EF4-FFF2-40B4-BE49-F238E27FC236}">
                <a16:creationId xmlns:a16="http://schemas.microsoft.com/office/drawing/2014/main" id="{E7B0059C-0918-4B79-A86D-47A18EFE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06" y="551963"/>
            <a:ext cx="6837788" cy="57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6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429E-4EEF-4955-87C6-6404F9E0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3EC6-A2D4-4A12-B22A-E0927477C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91" y="1825625"/>
            <a:ext cx="4525370" cy="4351338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Domain Name System (DNS) is used to convert a website name like FS.com to its IP address and vice versa, making users connect to websites by matching human-readable domain names with the unique ID of the server.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27BFF-3B9F-4194-9C13-4175234530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60346-C3E2-48BC-9839-A5648B18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70DC6-EB98-4EED-9E22-796781F8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DCA-E85E-4DA4-B1B0-E16CF4F3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What Are DNS Servers? | Akamai">
            <a:extLst>
              <a:ext uri="{FF2B5EF4-FFF2-40B4-BE49-F238E27FC236}">
                <a16:creationId xmlns:a16="http://schemas.microsoft.com/office/drawing/2014/main" id="{7550C048-5260-47FA-BBC7-840AC744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34" y="1825625"/>
            <a:ext cx="6555475" cy="368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0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429E-4EEF-4955-87C6-6404F9E0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3EC6-A2D4-4A12-B22A-E0927477C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91" y="1825625"/>
            <a:ext cx="452537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Network Time Protocol (NTP) is an internet protocol used to synchronize with computer clock time sources in a network. </a:t>
            </a:r>
            <a:endParaRPr lang="en-US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27BFF-3B9F-4194-9C13-4175234530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60346-C3E2-48BC-9839-A5648B18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70DC6-EB98-4EED-9E22-796781F8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DCA-E85E-4DA4-B1B0-E16CF4F3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12</a:t>
            </a:fld>
            <a:endParaRPr lang="en-US"/>
          </a:p>
        </p:txBody>
      </p:sp>
      <p:pic>
        <p:nvPicPr>
          <p:cNvPr id="4102" name="Picture 6" descr="Introduction to Network Time Protocol (NTP) - Magewell">
            <a:extLst>
              <a:ext uri="{FF2B5EF4-FFF2-40B4-BE49-F238E27FC236}">
                <a16:creationId xmlns:a16="http://schemas.microsoft.com/office/drawing/2014/main" id="{9E087652-9B01-4F49-9798-F17531E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20" y="1529048"/>
            <a:ext cx="6851176" cy="34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6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C0A3-B24A-471B-A12F-B6F0D549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Essential Networking Tools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10E97-C117-4E61-B0F2-C6C39C17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D5C1CB-300A-4C07-B7D9-380B54D43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75882"/>
              </p:ext>
            </p:extLst>
          </p:nvPr>
        </p:nvGraphicFramePr>
        <p:xfrm>
          <a:off x="1036243" y="1646238"/>
          <a:ext cx="8007219" cy="34200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5997">
                  <a:extLst>
                    <a:ext uri="{9D8B030D-6E8A-4147-A177-3AD203B41FA5}">
                      <a16:colId xmlns:a16="http://schemas.microsoft.com/office/drawing/2014/main" val="711155886"/>
                    </a:ext>
                  </a:extLst>
                </a:gridCol>
                <a:gridCol w="5201222">
                  <a:extLst>
                    <a:ext uri="{9D8B030D-6E8A-4147-A177-3AD203B41FA5}">
                      <a16:colId xmlns:a16="http://schemas.microsoft.com/office/drawing/2014/main" val="3522349135"/>
                    </a:ext>
                  </a:extLst>
                </a:gridCol>
              </a:tblGrid>
              <a:tr h="333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Directory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6848"/>
                  </a:ext>
                </a:extLst>
              </a:tr>
              <a:tr h="333955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ip</a:t>
                      </a:r>
                      <a:r>
                        <a:rPr lang="en-US" sz="2000" b="1" dirty="0"/>
                        <a:t>/ifconfig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it to display network interfaces and routing tables.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5507985"/>
                  </a:ext>
                </a:extLst>
              </a:tr>
              <a:tr h="333955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nmcli</a:t>
                      </a:r>
                      <a:endParaRPr lang="en-US" sz="20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Command-line tool for Network Manager. It lists and activates network connections.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2760673"/>
                  </a:ext>
                </a:extLst>
              </a:tr>
              <a:tr h="333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nmtui</a:t>
                      </a:r>
                      <a:endParaRPr lang="en-US" sz="2000" b="1" dirty="0"/>
                    </a:p>
                    <a:p>
                      <a:endParaRPr lang="en-US" sz="20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GUI tool for Network Manager. It lists and activates network connections.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6408912"/>
                  </a:ext>
                </a:extLst>
              </a:tr>
              <a:tr h="333955">
                <a:tc>
                  <a:txBody>
                    <a:bodyPr/>
                    <a:lstStyle/>
                    <a:p>
                      <a:r>
                        <a:rPr lang="en-US" sz="2000" b="1" dirty="0"/>
                        <a:t>ping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Test network connectivity. For example, ping Google's DNS server at 8.8.8.8.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6567199"/>
                  </a:ext>
                </a:extLst>
              </a:tr>
              <a:tr h="333955">
                <a:tc>
                  <a:txBody>
                    <a:bodyPr/>
                    <a:lstStyle/>
                    <a:p>
                      <a:r>
                        <a:rPr lang="en-US" sz="2000" b="1" dirty="0"/>
                        <a:t>netstat/ss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Display network connections and listening ports. Great for troubleshooting.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2588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7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5A81-441F-4E31-ACB8-FEF45B17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Configuring Network Interfaces via CLI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30B9-5BF3-45B1-9345-2AD2803EF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`</a:t>
            </a:r>
            <a:r>
              <a:rPr lang="en-US" b="1" dirty="0" err="1"/>
              <a:t>nmcli</a:t>
            </a:r>
            <a:r>
              <a:rPr lang="en-US" b="1" dirty="0"/>
              <a:t>`</a:t>
            </a:r>
          </a:p>
          <a:p>
            <a:pPr marL="0" indent="0">
              <a:buNone/>
            </a:pPr>
            <a:r>
              <a:rPr lang="en-US" dirty="0"/>
              <a:t>Create, modify, and manage network connections. Set static IP addresses, gateways, and DNS.</a:t>
            </a:r>
          </a:p>
          <a:p>
            <a:r>
              <a:rPr lang="en-US" b="1" dirty="0"/>
              <a:t>Static IP Configuration</a:t>
            </a:r>
          </a:p>
          <a:p>
            <a:pPr marL="0" indent="0">
              <a:buNone/>
            </a:pPr>
            <a:r>
              <a:rPr lang="en-US" dirty="0"/>
              <a:t>Set the IP address, gateway, and DNS server. Activate the connection after changes.</a:t>
            </a:r>
          </a:p>
          <a:p>
            <a:r>
              <a:rPr lang="en-US" b="1" dirty="0"/>
              <a:t>Editing Configuration Files</a:t>
            </a:r>
          </a:p>
          <a:p>
            <a:pPr marL="0" indent="0">
              <a:buNone/>
            </a:pPr>
            <a:r>
              <a:rPr lang="en-US" dirty="0"/>
              <a:t>Modify `/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sysconfig</a:t>
            </a:r>
            <a:r>
              <a:rPr lang="en-US" dirty="0"/>
              <a:t>/network-scripts/</a:t>
            </a:r>
            <a:r>
              <a:rPr lang="en-US" dirty="0" err="1"/>
              <a:t>ifcfg</a:t>
            </a:r>
            <a:r>
              <a:rPr lang="en-US" dirty="0"/>
              <a:t>-`. This is an alternative, less common approach.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2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5A81-441F-4E31-ACB8-FEF45B17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Configuring Network Interfaces via CLI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30B9-5BF3-45B1-9345-2AD2803EF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`</a:t>
            </a:r>
            <a:r>
              <a:rPr lang="en-US" b="1" dirty="0" err="1"/>
              <a:t>nmcli</a:t>
            </a:r>
            <a:r>
              <a:rPr lang="en-US" b="1" dirty="0"/>
              <a:t>`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3A045C-A2A1-47F6-825D-26E3F84C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674947"/>
            <a:ext cx="4811973" cy="150810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Menlo"/>
              </a:rPr>
              <a:t>sudo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nmcli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con mod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"ens33"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ipv4.addresses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76B01"/>
                </a:solidFill>
                <a:effectLst/>
                <a:latin typeface="Menlo"/>
              </a:rPr>
              <a:t>192.168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.1.101/24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Menlo"/>
              </a:rPr>
              <a:t>sudo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nmcli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con mod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"ens33"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ipv4.gateway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76B01"/>
                </a:solidFill>
                <a:effectLst/>
                <a:latin typeface="Menlo"/>
              </a:rPr>
              <a:t>192.168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.1.1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Menlo"/>
              </a:rPr>
              <a:t>sudo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nmcli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con mod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"ens33"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ipv4.dns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"8.8.8.8"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Menlo"/>
              </a:rPr>
              <a:t>sudo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nmcli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con mod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"ens33"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ipv4.method manual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Menlo"/>
              </a:rPr>
              <a:t>sudo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nmcli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con down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"ens33"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Menlo"/>
              </a:rPr>
              <a:t>&amp;&amp;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78F2"/>
                </a:solidFill>
                <a:effectLst/>
                <a:latin typeface="Menlo"/>
              </a:rPr>
              <a:t>sudo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nmcli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Menlo"/>
              </a:rPr>
              <a:t> con up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"ens33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</a:rPr>
              <a:t>"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4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07CC-641F-43C1-AE5D-E0ADE8E5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Secure Shell (SSH): Secure Remote Management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D2E0-84F2-40D8-9513-A9B5A1FE7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SSH was created in 1995 by Tatu </a:t>
            </a:r>
            <a:r>
              <a:rPr lang="en-US" dirty="0" err="1"/>
              <a:t>Ylönen</a:t>
            </a:r>
            <a:r>
              <a:rPr lang="en-US" dirty="0"/>
              <a:t> to replace insecure protocols. It's commonly used for remote server administration, file transfer, and tunneling.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13AD-DF03-4929-9CA0-449BC5BF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SSH Fundamentals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CC3F8-32F0-4649-8B82-D56131FBF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Protocol Overview</a:t>
            </a:r>
          </a:p>
          <a:p>
            <a:r>
              <a:rPr lang="en-US" dirty="0"/>
              <a:t>SSH uses encryption, authentication, and integrity checks.</a:t>
            </a:r>
          </a:p>
          <a:p>
            <a:r>
              <a:rPr lang="en-US" b="1" dirty="0"/>
              <a:t>Key Components</a:t>
            </a:r>
          </a:p>
          <a:p>
            <a:r>
              <a:rPr lang="en-US" dirty="0"/>
              <a:t>It comprises an SSH client and an SSH server.</a:t>
            </a:r>
          </a:p>
          <a:p>
            <a:r>
              <a:rPr lang="en-US" b="1" dirty="0"/>
              <a:t>Port 22</a:t>
            </a:r>
          </a:p>
          <a:p>
            <a:r>
              <a:rPr lang="en-US" dirty="0"/>
              <a:t>The default port is 22, but it's a best practice to change it.</a:t>
            </a:r>
          </a:p>
          <a:p>
            <a:r>
              <a:rPr lang="en-US" dirty="0"/>
              <a:t>SSH relies on TCP for reliable communication.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AC35-15B3-48F8-B17D-F2BA4AD1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SSH Usage: Basic Commands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DB629-CC57-4ADA-8E77-11827E2A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Connect</a:t>
            </a:r>
          </a:p>
          <a:p>
            <a:pPr marL="0" indent="0">
              <a:buNone/>
            </a:pPr>
            <a:r>
              <a:rPr lang="en-US" dirty="0"/>
              <a:t>`</a:t>
            </a:r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err="1"/>
              <a:t>user@host</a:t>
            </a:r>
            <a:r>
              <a:rPr lang="en-US" dirty="0"/>
              <a:t>`</a:t>
            </a:r>
          </a:p>
          <a:p>
            <a:r>
              <a:rPr lang="en-US" b="1" dirty="0"/>
              <a:t>Copy Files</a:t>
            </a:r>
          </a:p>
          <a:p>
            <a:pPr marL="0" indent="0">
              <a:buNone/>
            </a:pPr>
            <a:r>
              <a:rPr lang="en-US" dirty="0"/>
              <a:t>`</a:t>
            </a:r>
            <a:r>
              <a:rPr lang="en-US" dirty="0" err="1"/>
              <a:t>scp</a:t>
            </a:r>
            <a:r>
              <a:rPr lang="en-US" dirty="0"/>
              <a:t> file </a:t>
            </a:r>
            <a:r>
              <a:rPr lang="en-US" dirty="0" err="1"/>
              <a:t>user@host:directory</a:t>
            </a:r>
            <a:r>
              <a:rPr lang="en-US" dirty="0"/>
              <a:t>`</a:t>
            </a:r>
          </a:p>
          <a:p>
            <a:r>
              <a:rPr lang="en-US" b="1" dirty="0"/>
              <a:t>File Transfer</a:t>
            </a:r>
          </a:p>
          <a:p>
            <a:pPr marL="0" indent="0">
              <a:buNone/>
            </a:pPr>
            <a:r>
              <a:rPr lang="en-US" dirty="0"/>
              <a:t>`sftp </a:t>
            </a:r>
            <a:r>
              <a:rPr lang="en-US" dirty="0" err="1"/>
              <a:t>user@host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Example: `</a:t>
            </a:r>
            <a:r>
              <a:rPr lang="en-US" dirty="0" err="1"/>
              <a:t>ssh</a:t>
            </a:r>
            <a:r>
              <a:rPr lang="en-US" dirty="0"/>
              <a:t> -p 2222 user@example.com` connects on port 2222.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CF28-B218-4082-8432-95051C44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i="0" dirty="0">
                <a:solidFill>
                  <a:srgbClr val="444444"/>
                </a:solidFill>
                <a:effectLst/>
                <a:latin typeface="zohopuvi"/>
              </a:rPr>
              <a:t>SSH key authentication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ssh key authentication work flow">
            <a:extLst>
              <a:ext uri="{FF2B5EF4-FFF2-40B4-BE49-F238E27FC236}">
                <a16:creationId xmlns:a16="http://schemas.microsoft.com/office/drawing/2014/main" id="{39429B0B-0023-495D-91BB-1BE04B72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13" y="681037"/>
            <a:ext cx="5547206" cy="51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4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3B94-493F-4F13-88D0-5C6D97AA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Workshop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551EF-CD13-4D7D-A93E-CD31CFA9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Understand Linux networking fundamentals.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Configure SSH for secure remote access.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Share files across OS’s with Samba and NFS.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Set up basic infrastructure services.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2029-B0D2-4DE1-91B3-783A82F1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Set Up SSH Keys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44134-445B-49A8-95B3-DFE433AB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u="none" strike="noStrike" dirty="0">
                <a:effectLst/>
                <a:latin typeface="Epilogue"/>
              </a:rPr>
              <a:t>Step 1 — Creating the RSA Key Pair</a:t>
            </a:r>
          </a:p>
          <a:p>
            <a:pPr algn="l"/>
            <a:endParaRPr lang="en-US" b="1" i="0" dirty="0">
              <a:effectLst/>
              <a:latin typeface="Epilogue"/>
            </a:endParaRPr>
          </a:p>
          <a:p>
            <a:pPr algn="l"/>
            <a:endParaRPr lang="en-US" b="1" dirty="0">
              <a:latin typeface="Epilogue"/>
            </a:endParaRPr>
          </a:p>
          <a:p>
            <a:r>
              <a:rPr lang="en-US" b="1" i="0" u="none" strike="noStrike" dirty="0">
                <a:effectLst/>
                <a:latin typeface="Epilogue"/>
              </a:rPr>
              <a:t>Step 2 — Copying the Public Key to Your Rocky Linux Server</a:t>
            </a:r>
            <a:endParaRPr lang="en-US" b="1" i="0" dirty="0">
              <a:effectLst/>
              <a:latin typeface="Epilogue"/>
            </a:endParaRPr>
          </a:p>
          <a:p>
            <a:pPr algn="l"/>
            <a:endParaRPr lang="en-US" b="1" i="0" dirty="0">
              <a:solidFill>
                <a:srgbClr val="4D5B7C"/>
              </a:solidFill>
              <a:effectLst/>
              <a:latin typeface="Epilogue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B493A8E-A4F2-4B3B-8C6E-C996B80E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368D7CA-9190-4B25-B5E4-E7505FD78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55871CA-F935-4E7B-9DCA-A55F2E39E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61897"/>
            <a:ext cx="3696586" cy="646331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-copy-id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username@remote_host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A94D860-62CC-4ABA-834D-C5410F7B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D457656-DB9A-44E2-B165-BAE549E0F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2797"/>
            <a:ext cx="3696586" cy="646331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-keygen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474B4-6904-4002-AD60-2029D8B7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to remote server</a:t>
            </a:r>
          </a:p>
        </p:txBody>
      </p:sp>
      <p:pic>
        <p:nvPicPr>
          <p:cNvPr id="6146" name="Picture 2" descr="How to run MobaXterm on Linux (beta) · Mobatek blog">
            <a:extLst>
              <a:ext uri="{FF2B5EF4-FFF2-40B4-BE49-F238E27FC236}">
                <a16:creationId xmlns:a16="http://schemas.microsoft.com/office/drawing/2014/main" id="{5D437F7B-B46D-4570-A075-61BD568D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10" y="2040705"/>
            <a:ext cx="5726355" cy="35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stall PuTTY on Linux | Flathub">
            <a:extLst>
              <a:ext uri="{FF2B5EF4-FFF2-40B4-BE49-F238E27FC236}">
                <a16:creationId xmlns:a16="http://schemas.microsoft.com/office/drawing/2014/main" id="{768F3000-6495-4DC3-852E-91E5F253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1" y="2040705"/>
            <a:ext cx="5818315" cy="35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97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NFS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1 — Downloading and Installing the Components</a:t>
            </a: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r>
              <a:rPr lang="en-US" b="1" i="0" u="none" strike="noStrike" dirty="0">
                <a:effectLst/>
                <a:latin typeface="Epilogue"/>
              </a:rPr>
              <a:t>Step 2 — Creating the Share Directories on the Host</a:t>
            </a: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2276298"/>
            <a:ext cx="3696586" cy="738664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dnf</a:t>
            </a:r>
            <a:r>
              <a:rPr lang="en-US" sz="2000" b="1" i="0" dirty="0">
                <a:effectLst/>
                <a:latin typeface="Epilogue"/>
              </a:rPr>
              <a:t> install 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-utils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0B23B1-8CAA-4CDF-91A2-F2A8F07E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4001294"/>
            <a:ext cx="3696586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mkdir</a:t>
            </a:r>
            <a:r>
              <a:rPr lang="en-US" sz="2000" b="1" i="0" dirty="0">
                <a:effectLst/>
                <a:latin typeface="Epilogue"/>
              </a:rPr>
              <a:t> /var/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dirty="0">
                <a:latin typeface="Epilogue"/>
              </a:rPr>
              <a:t>/school -p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8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NFS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3 — Configuring the NFS Exports on the Host Server</a:t>
            </a: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2414797"/>
            <a:ext cx="3696586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vim /</a:t>
            </a:r>
            <a:r>
              <a:rPr lang="en-US" sz="2000" b="1" i="0" dirty="0" err="1">
                <a:effectLst/>
                <a:latin typeface="Epilogue"/>
              </a:rPr>
              <a:t>etc</a:t>
            </a:r>
            <a:r>
              <a:rPr lang="en-US" sz="2000" b="1" i="0" dirty="0">
                <a:effectLst/>
                <a:latin typeface="Epilogue"/>
              </a:rPr>
              <a:t>/exports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0B23B1-8CAA-4CDF-91A2-F2A8F07E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4417985"/>
            <a:ext cx="3696586" cy="769441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systemctl</a:t>
            </a:r>
            <a:r>
              <a:rPr lang="en-US" sz="2000" b="1" i="0" dirty="0">
                <a:effectLst/>
                <a:latin typeface="Epilogue"/>
              </a:rPr>
              <a:t> enable 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-server</a:t>
            </a: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systemctl</a:t>
            </a:r>
            <a:r>
              <a:rPr lang="en-US" sz="2000" b="1" i="0" dirty="0">
                <a:effectLst/>
                <a:latin typeface="Epilogue"/>
              </a:rPr>
              <a:t> start 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-server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2020AD2-F4F8-4CFC-8614-F42B87B9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3147053"/>
            <a:ext cx="6648894" cy="215444"/>
          </a:xfrm>
          <a:prstGeom prst="rect">
            <a:avLst/>
          </a:prstGeom>
          <a:solidFill>
            <a:srgbClr val="1119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directory_to_share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client(share_option1,...,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share_optionN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B887319-DE1B-480C-958E-F4FF0AD2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3443838"/>
            <a:ext cx="6648894" cy="861774"/>
          </a:xfrm>
          <a:prstGeom prst="rect">
            <a:avLst/>
          </a:prstGeom>
          <a:solidFill>
            <a:srgbClr val="1119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/var/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/general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client_ip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rw,sync,no_subtree_check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/home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client_ip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(rw,sync,no_root_squash,no_subtree_check)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/var/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nfs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/school        	*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(rw,sync,no_root_squash,no_subtree_check)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75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NFS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913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4 — Adjusting the Firewall on the Host</a:t>
            </a:r>
            <a:endParaRPr lang="en-US" b="1" i="0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8" y="2066002"/>
            <a:ext cx="6349409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firewall-</a:t>
            </a:r>
            <a:r>
              <a:rPr lang="en-US" sz="2000" b="1" i="0" dirty="0" err="1">
                <a:effectLst/>
                <a:latin typeface="Epilogue"/>
              </a:rPr>
              <a:t>cmd</a:t>
            </a:r>
            <a:r>
              <a:rPr lang="en-US" sz="2000" b="1" i="0" dirty="0">
                <a:effectLst/>
                <a:latin typeface="Epilogue"/>
              </a:rPr>
              <a:t> --permanent --list-all | grep services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0B23B1-8CAA-4CDF-91A2-F2A8F07E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7" y="2750927"/>
            <a:ext cx="6349409" cy="1231106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firewall-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 --permanent --add-service=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nfs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Epilogue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firewall-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 --permanent --add-service=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mountd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Epilogue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firewall-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 --permanent --add-service=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rpc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-bind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firewall-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 --reload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pilogue"/>
            </a:endParaRPr>
          </a:p>
        </p:txBody>
      </p:sp>
    </p:spTree>
    <p:extLst>
      <p:ext uri="{BB962C8B-B14F-4D97-AF65-F5344CB8AC3E}">
        <p14:creationId xmlns:p14="http://schemas.microsoft.com/office/powerpoint/2010/main" val="351686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NFS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5 — Creating Mount Points and Mounting Directories on the Client and install needed packages</a:t>
            </a: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441" y="2690336"/>
            <a:ext cx="5519135" cy="738664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dnf</a:t>
            </a:r>
            <a:r>
              <a:rPr lang="en-US" sz="2000" b="1" i="0" dirty="0">
                <a:effectLst/>
                <a:latin typeface="Epilogue"/>
              </a:rPr>
              <a:t> install 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-utils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E902BD-E374-4E30-87B9-826A52E0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440" y="3290501"/>
            <a:ext cx="5519135" cy="1046440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mkdir</a:t>
            </a:r>
            <a:r>
              <a:rPr lang="en-US" sz="2000" b="1" i="0" dirty="0">
                <a:effectLst/>
                <a:latin typeface="Epilogue"/>
              </a:rPr>
              <a:t> -p 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/general</a:t>
            </a: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mkdir</a:t>
            </a:r>
            <a:r>
              <a:rPr lang="en-US" sz="2000" b="1" i="0" dirty="0">
                <a:effectLst/>
                <a:latin typeface="Epilogue"/>
              </a:rPr>
              <a:t> -p 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/home</a:t>
            </a:r>
          </a:p>
          <a:p>
            <a:r>
              <a:rPr lang="en-US" sz="1800" b="1" i="0" dirty="0">
                <a:effectLst/>
                <a:latin typeface="Epilogue"/>
              </a:rPr>
              <a:t>sudo </a:t>
            </a:r>
            <a:r>
              <a:rPr lang="en-US" sz="1800" b="1" i="0" dirty="0" err="1">
                <a:effectLst/>
                <a:latin typeface="Epilogue"/>
              </a:rPr>
              <a:t>mkdir</a:t>
            </a:r>
            <a:r>
              <a:rPr lang="en-US" sz="1800" b="1" i="0" dirty="0">
                <a:effectLst/>
                <a:latin typeface="Epilogue"/>
              </a:rPr>
              <a:t> -p /</a:t>
            </a:r>
            <a:r>
              <a:rPr lang="en-US" sz="1800" b="1" i="0" dirty="0" err="1">
                <a:effectLst/>
                <a:latin typeface="Epilogue"/>
              </a:rPr>
              <a:t>mnt</a:t>
            </a:r>
            <a:r>
              <a:rPr lang="en-US" sz="1800" b="1" i="0" dirty="0">
                <a:effectLst/>
                <a:latin typeface="Epilogue"/>
              </a:rPr>
              <a:t>/test3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F8F3AFA-69CB-4CB9-A9B5-74E861C2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442" y="4364966"/>
            <a:ext cx="5519136" cy="138499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mount </a:t>
            </a:r>
            <a:r>
              <a:rPr lang="en-US" sz="2000" b="1" i="0" dirty="0" err="1">
                <a:effectLst/>
                <a:latin typeface="Epilogue"/>
              </a:rPr>
              <a:t>host_ip</a:t>
            </a:r>
            <a:r>
              <a:rPr lang="en-US" sz="2000" b="1" i="0" dirty="0">
                <a:effectLst/>
                <a:latin typeface="Epilogue"/>
              </a:rPr>
              <a:t>:/var/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/general 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/general</a:t>
            </a:r>
          </a:p>
          <a:p>
            <a:r>
              <a:rPr lang="en-US" sz="2000" b="1" i="0" dirty="0">
                <a:effectLst/>
                <a:latin typeface="Epilogue"/>
              </a:rPr>
              <a:t>sudo mount </a:t>
            </a:r>
            <a:r>
              <a:rPr lang="en-US" sz="2000" b="1" i="0" dirty="0" err="1">
                <a:effectLst/>
                <a:latin typeface="Epilogue"/>
              </a:rPr>
              <a:t>host_ip</a:t>
            </a:r>
            <a:r>
              <a:rPr lang="en-US" sz="2000" b="1" i="0" dirty="0">
                <a:effectLst/>
                <a:latin typeface="Epilogue"/>
              </a:rPr>
              <a:t>:/home 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/home</a:t>
            </a:r>
          </a:p>
          <a:p>
            <a:r>
              <a:rPr lang="en-US" sz="2000" b="1" dirty="0">
                <a:latin typeface="Epilogue"/>
              </a:rPr>
              <a:t>Sudo mount </a:t>
            </a:r>
            <a:r>
              <a:rPr lang="en-US" sz="2000" b="1" dirty="0" err="1">
                <a:latin typeface="Epilogue"/>
              </a:rPr>
              <a:t>host_ip</a:t>
            </a:r>
            <a:r>
              <a:rPr lang="en-US" sz="2000" b="1" dirty="0">
                <a:latin typeface="Epilogue"/>
              </a:rPr>
              <a:t>:/</a:t>
            </a:r>
            <a:r>
              <a:rPr lang="en-US" sz="1800" b="1" i="0" kern="1200" dirty="0">
                <a:solidFill>
                  <a:srgbClr val="002060"/>
                </a:solidFill>
                <a:effectLst/>
                <a:latin typeface="Epilogue"/>
                <a:ea typeface="+mn-ea"/>
                <a:cs typeface="+mn-cs"/>
              </a:rPr>
              <a:t>var/</a:t>
            </a:r>
            <a:r>
              <a:rPr lang="en-US" sz="1800" b="1" i="0" kern="1200" dirty="0" err="1">
                <a:solidFill>
                  <a:srgbClr val="002060"/>
                </a:solidFill>
                <a:effectLst/>
                <a:latin typeface="Epilogue"/>
                <a:ea typeface="+mn-ea"/>
                <a:cs typeface="+mn-cs"/>
              </a:rPr>
              <a:t>nfs</a:t>
            </a:r>
            <a:r>
              <a:rPr lang="en-US" sz="1800" b="1" kern="1200" dirty="0">
                <a:solidFill>
                  <a:srgbClr val="002060"/>
                </a:solidFill>
                <a:effectLst/>
                <a:latin typeface="Epilogue"/>
                <a:ea typeface="+mn-ea"/>
                <a:cs typeface="+mn-cs"/>
              </a:rPr>
              <a:t>/school  /</a:t>
            </a:r>
            <a:r>
              <a:rPr lang="en-US" sz="1800" b="1" kern="1200" dirty="0" err="1">
                <a:solidFill>
                  <a:srgbClr val="002060"/>
                </a:solidFill>
                <a:effectLst/>
                <a:latin typeface="Epilogue"/>
                <a:ea typeface="+mn-ea"/>
                <a:cs typeface="+mn-cs"/>
              </a:rPr>
              <a:t>mnt</a:t>
            </a:r>
            <a:r>
              <a:rPr lang="en-US" sz="1800" b="1" kern="1200" dirty="0">
                <a:solidFill>
                  <a:srgbClr val="002060"/>
                </a:solidFill>
                <a:effectLst/>
                <a:latin typeface="Epilogue"/>
                <a:ea typeface="+mn-ea"/>
                <a:cs typeface="+mn-cs"/>
              </a:rPr>
              <a:t>/test3</a:t>
            </a:r>
            <a:endParaRPr lang="en-US" sz="2000" b="1" i="0" dirty="0">
              <a:effectLst/>
              <a:latin typeface="Epilogue"/>
            </a:endParaRPr>
          </a:p>
          <a:p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Epilogue"/>
              </a:rPr>
              <a:t>df –h</a:t>
            </a:r>
          </a:p>
        </p:txBody>
      </p:sp>
    </p:spTree>
    <p:extLst>
      <p:ext uri="{BB962C8B-B14F-4D97-AF65-F5344CB8AC3E}">
        <p14:creationId xmlns:p14="http://schemas.microsoft.com/office/powerpoint/2010/main" val="675578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NFS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6 — Testing NFS Access</a:t>
            </a:r>
            <a:endParaRPr lang="en-US" b="1" i="0" dirty="0">
              <a:effectLst/>
              <a:latin typeface="Epilogue"/>
            </a:endParaRPr>
          </a:p>
          <a:p>
            <a:r>
              <a:rPr lang="en-US" b="1" i="0" u="none" strike="noStrike" dirty="0">
                <a:effectLst/>
                <a:latin typeface="Epilogue"/>
              </a:rPr>
              <a:t>Step 7 — Mounting the Remote NFS Directories at Boot</a:t>
            </a: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r>
              <a:rPr lang="en-US" b="1" i="0" u="none" strike="noStrike" dirty="0">
                <a:effectLst/>
                <a:latin typeface="Epilogue"/>
              </a:rPr>
              <a:t>Step 8 — Unmounting an NFS Remote Share</a:t>
            </a:r>
            <a:endParaRPr lang="en-US" b="1" i="0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2874441"/>
            <a:ext cx="3696586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nano /</a:t>
            </a:r>
            <a:r>
              <a:rPr lang="en-US" sz="2000" b="1" i="0" dirty="0" err="1">
                <a:effectLst/>
                <a:latin typeface="Epilogue"/>
              </a:rPr>
              <a:t>etc</a:t>
            </a:r>
            <a:r>
              <a:rPr lang="en-US" sz="2000" b="1" i="0" dirty="0">
                <a:effectLst/>
                <a:latin typeface="Epilogue"/>
              </a:rPr>
              <a:t>/</a:t>
            </a:r>
            <a:r>
              <a:rPr lang="en-US" sz="2000" b="1" i="0" dirty="0" err="1">
                <a:effectLst/>
                <a:latin typeface="Epilogue"/>
              </a:rPr>
              <a:t>fstab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E902BD-E374-4E30-87B9-826A52E0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0" y="5112495"/>
            <a:ext cx="3696586" cy="769441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umount</a:t>
            </a:r>
            <a:r>
              <a:rPr lang="en-US" sz="2000" b="1" i="0" dirty="0">
                <a:effectLst/>
                <a:latin typeface="Epilogue"/>
              </a:rPr>
              <a:t> 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/home</a:t>
            </a: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umount</a:t>
            </a:r>
            <a:r>
              <a:rPr lang="en-US" sz="2000" b="1" i="0" dirty="0">
                <a:effectLst/>
                <a:latin typeface="Epilogue"/>
              </a:rPr>
              <a:t> 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i="0" dirty="0">
                <a:effectLst/>
                <a:latin typeface="Epilogue"/>
              </a:rPr>
              <a:t>/general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00697BD-F326-4E2C-BA4B-1C1526CE0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3475730"/>
            <a:ext cx="9315258" cy="830997"/>
          </a:xfrm>
          <a:prstGeom prst="rect">
            <a:avLst/>
          </a:prstGeom>
          <a:solidFill>
            <a:srgbClr val="F4FB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host_ip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:/var/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/general 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/general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auto,nofail,noatime,nolock,intr,tcp,actimeo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=1800 0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host_ip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:/home 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/home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auto,nofail,noatime,nolock,intr,tcp,actimeo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=1800 0 0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200" dirty="0" err="1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server_ip</a:t>
            </a:r>
            <a:r>
              <a:rPr lang="en-US" altLang="en-US" sz="1200" dirty="0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&gt;:/</a:t>
            </a:r>
            <a:r>
              <a:rPr lang="en-US" altLang="en-US" sz="1200" dirty="0" err="1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sharedir</a:t>
            </a:r>
            <a:r>
              <a:rPr lang="en-US" altLang="en-US" sz="1200" dirty="0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</a:t>
            </a:r>
            <a:r>
              <a:rPr lang="en-US" altLang="en-US" sz="1200" dirty="0" err="1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r>
              <a:rPr lang="en-US" altLang="en-US" sz="1200" dirty="0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1200" dirty="0" err="1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client_share</a:t>
            </a:r>
            <a:r>
              <a:rPr lang="en-US" altLang="en-US" sz="1200" dirty="0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200" dirty="0" err="1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altLang="en-US" sz="1200" dirty="0">
                <a:solidFill>
                  <a:srgbClr val="1119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defaults  0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3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B02F-AB1D-402D-B552-A0CAAAE90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B02F-AB1D-402D-B552-A0CAAAE90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ECA8A-92E2-42C5-8B2D-828D2C9A4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D26A-9C75-4740-89CA-0C6D580D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6FCE-8098-435B-831C-95DA9CDCE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Networking Basics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Static/Dynamic IP Configuration</a:t>
            </a:r>
          </a:p>
          <a:p>
            <a:pPr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DNS, DHCP, NTP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SSH Deep Dive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Samba Setup &amp; Demo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NFS Setup &amp; Demo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Q&amp;A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B3FF-C1CE-46EA-A239-0F29389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Operating system?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Operating system - Wikipedia">
            <a:extLst>
              <a:ext uri="{FF2B5EF4-FFF2-40B4-BE49-F238E27FC236}">
                <a16:creationId xmlns:a16="http://schemas.microsoft.com/office/drawing/2014/main" id="{ED348165-B5A5-4A0A-ACE5-06E02BF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72" y="1401098"/>
            <a:ext cx="3078998" cy="45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E03BD1-496D-4B83-A224-A61A5020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332" y="1601750"/>
            <a:ext cx="3610597" cy="2308508"/>
          </a:xfrm>
          <a:prstGeom prst="rect">
            <a:avLst/>
          </a:prstGeom>
        </p:spPr>
      </p:pic>
      <p:pic>
        <p:nvPicPr>
          <p:cNvPr id="2056" name="Picture 8" descr="Classification of Servers | FiberMall">
            <a:extLst>
              <a:ext uri="{FF2B5EF4-FFF2-40B4-BE49-F238E27FC236}">
                <a16:creationId xmlns:a16="http://schemas.microsoft.com/office/drawing/2014/main" id="{64FC971D-1CF5-4202-A566-129B9BBB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57" y="3882214"/>
            <a:ext cx="3609272" cy="23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B3FF-C1CE-46EA-A239-0F29389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64AA-6EA5-401C-854C-81E3E9CF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5130" cy="4351338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An operating system (OS) is the program that, after being initially loaded into the computer by a boot program, manages all the other application programs in a computer. The application programs use the OS by requesting services through a defined application program interface (</a:t>
            </a:r>
            <a:r>
              <a:rPr lang="en-US" sz="2000" b="0" i="0" u="sng" dirty="0">
                <a:solidFill>
                  <a:srgbClr val="007CAD"/>
                </a:solidFill>
                <a:effectLst/>
                <a:latin typeface="Arial" panose="020B0604020202020204" pitchFamily="34" charset="0"/>
                <a:hlinkClick r:id="rId2"/>
              </a:rPr>
              <a:t>API</a:t>
            </a:r>
            <a:r>
              <a:rPr lang="en-US" sz="20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What is an OS?">
            <a:extLst>
              <a:ext uri="{FF2B5EF4-FFF2-40B4-BE49-F238E27FC236}">
                <a16:creationId xmlns:a16="http://schemas.microsoft.com/office/drawing/2014/main" id="{5A78A04C-DB08-4A73-A35B-35DE9E1C6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36" y="1414241"/>
            <a:ext cx="4800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7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 descr="Linux vs Windows vs Mac | Engineer Tips">
            <a:extLst>
              <a:ext uri="{FF2B5EF4-FFF2-40B4-BE49-F238E27FC236}">
                <a16:creationId xmlns:a16="http://schemas.microsoft.com/office/drawing/2014/main" id="{E1A7EF04-28FB-459F-A9EA-473A7D68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63" y="877186"/>
            <a:ext cx="4990214" cy="49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1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D1B6-454C-48EB-A6E2-F1FFFE3E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OSI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What is the OSI model? It standardizes how computer networks communicate –  BlueCat Networks">
            <a:extLst>
              <a:ext uri="{FF2B5EF4-FFF2-40B4-BE49-F238E27FC236}">
                <a16:creationId xmlns:a16="http://schemas.microsoft.com/office/drawing/2014/main" id="{F5BDEF51-0635-45CD-BED8-39E08E8C4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5" r="54" b="7811"/>
          <a:stretch/>
        </p:blipFill>
        <p:spPr bwMode="auto">
          <a:xfrm>
            <a:off x="3336202" y="1825625"/>
            <a:ext cx="5519596" cy="41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3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Understanding Networking Fundamentals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D70783-66AA-4B67-B893-9A2F1E18B7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IP Addressing</a:t>
            </a:r>
            <a:endParaRPr lang="en-US" dirty="0"/>
          </a:p>
          <a:p>
            <a:r>
              <a:rPr lang="en-US" dirty="0"/>
              <a:t>IP addresses are used to identify devices on a network. IPv4 uses 32-bit addresses, while IPv6 uses 128-bit addresses.</a:t>
            </a:r>
            <a:br>
              <a:rPr lang="en-US" dirty="0"/>
            </a:br>
            <a:r>
              <a:rPr lang="en-US" dirty="0"/>
              <a:t>IPv4 example: 192.168.1.100</a:t>
            </a:r>
            <a:br>
              <a:rPr lang="en-US" dirty="0"/>
            </a:br>
            <a:r>
              <a:rPr lang="en-US" dirty="0"/>
              <a:t>IPv6 example: 2001:db8::1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8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FD8264-7A2D-4C1C-A5B9-02DD311D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r>
              <a:rPr lang="en-US" b="1" i="0" dirty="0">
                <a:solidFill>
                  <a:srgbClr val="101820"/>
                </a:solidFill>
                <a:effectLst/>
                <a:latin typeface="Alliance No.1"/>
              </a:rPr>
              <a:t>Layer 3 of the OSI Model: Network Layer</a:t>
            </a:r>
            <a:r>
              <a:rPr lang="en-US" b="0" i="0" dirty="0">
                <a:solidFill>
                  <a:srgbClr val="101820"/>
                </a:solidFill>
                <a:effectLst/>
                <a:latin typeface="Alliance No.1"/>
              </a:rPr>
              <a:t> provides the functional and procedural means of transferring variable length data sequences from a source host on one network to a destination host on a different network, while maintaining the quality of service requested by the transport layer (in contrast to the data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5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429E-4EEF-4955-87C6-6404F9E0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3EC6-A2D4-4A12-B22A-E0927477C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3355" cy="4351338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Dynamic Host Configuration Protocol DHCP is a network protocol that helps us to assign an IP address and related IP information to the devices such as servers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27BFF-3B9F-4194-9C13-4175234530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60346-C3E2-48BC-9839-A5648B18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70DC6-EB98-4EED-9E22-796781F8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DCA-E85E-4DA4-B1B0-E16CF4F3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9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0584834-6216-4D72-AE50-13A2D056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55" y="1825625"/>
            <a:ext cx="7880445" cy="44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592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Lexen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13050</TotalTime>
  <Words>1567</Words>
  <Application>Microsoft Office PowerPoint</Application>
  <PresentationFormat>Widescreen</PresentationFormat>
  <Paragraphs>250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Alliance No.1</vt:lpstr>
      <vt:lpstr>Aptos</vt:lpstr>
      <vt:lpstr>Aptos Narrow</vt:lpstr>
      <vt:lpstr>Arial</vt:lpstr>
      <vt:lpstr>Calibri</vt:lpstr>
      <vt:lpstr>Courier New</vt:lpstr>
      <vt:lpstr>DeepSeek-CJK-patch</vt:lpstr>
      <vt:lpstr>Epilogue</vt:lpstr>
      <vt:lpstr>Lexend</vt:lpstr>
      <vt:lpstr>Menlo</vt:lpstr>
      <vt:lpstr>Open Sans</vt:lpstr>
      <vt:lpstr>zohopuvi</vt:lpstr>
      <vt:lpstr>1_Custom Design</vt:lpstr>
      <vt:lpstr>Linux Administration Workshop</vt:lpstr>
      <vt:lpstr>Workshop Objectives</vt:lpstr>
      <vt:lpstr>Agenda</vt:lpstr>
      <vt:lpstr>What is Operating system?</vt:lpstr>
      <vt:lpstr>What is Operating system?</vt:lpstr>
      <vt:lpstr>PowerPoint Presentation</vt:lpstr>
      <vt:lpstr>OSI model</vt:lpstr>
      <vt:lpstr>Understanding Networking Fundamentals</vt:lpstr>
      <vt:lpstr>DHCP</vt:lpstr>
      <vt:lpstr>PowerPoint Presentation</vt:lpstr>
      <vt:lpstr>DNS</vt:lpstr>
      <vt:lpstr>NTP</vt:lpstr>
      <vt:lpstr>Essential Networking Tools </vt:lpstr>
      <vt:lpstr>Configuring Network Interfaces via CLI </vt:lpstr>
      <vt:lpstr>Configuring Network Interfaces via CLI </vt:lpstr>
      <vt:lpstr>Secure Shell (SSH): Secure Remote Management </vt:lpstr>
      <vt:lpstr>SSH Fundamentals</vt:lpstr>
      <vt:lpstr>Practical SSH Usage: Basic Commands</vt:lpstr>
      <vt:lpstr>SSH key authentication</vt:lpstr>
      <vt:lpstr>How to Set Up SSH Keys </vt:lpstr>
      <vt:lpstr>How to connect to remote server</vt:lpstr>
      <vt:lpstr>How to configure NFS Mount</vt:lpstr>
      <vt:lpstr>How to configure NFS Mount</vt:lpstr>
      <vt:lpstr>How to configure NFS Mount</vt:lpstr>
      <vt:lpstr>How to configure NFS Mount</vt:lpstr>
      <vt:lpstr>How to configure NFS Mount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Hadia Yaseen</dc:creator>
  <cp:lastModifiedBy>Ibrahim Foudeh</cp:lastModifiedBy>
  <cp:revision>61</cp:revision>
  <dcterms:created xsi:type="dcterms:W3CDTF">2025-02-11T18:33:58Z</dcterms:created>
  <dcterms:modified xsi:type="dcterms:W3CDTF">2025-04-22T16:11:59Z</dcterms:modified>
</cp:coreProperties>
</file>