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sldIdLst>
    <p:sldId id="257" r:id="rId2"/>
    <p:sldId id="259" r:id="rId3"/>
    <p:sldId id="258" r:id="rId4"/>
    <p:sldId id="280" r:id="rId5"/>
    <p:sldId id="281" r:id="rId6"/>
    <p:sldId id="282" r:id="rId7"/>
    <p:sldId id="283" r:id="rId8"/>
    <p:sldId id="290" r:id="rId9"/>
    <p:sldId id="295" r:id="rId10"/>
    <p:sldId id="296" r:id="rId11"/>
    <p:sldId id="297" r:id="rId12"/>
    <p:sldId id="298" r:id="rId13"/>
    <p:sldId id="265" r:id="rId14"/>
    <p:sldId id="292" r:id="rId15"/>
    <p:sldId id="294" r:id="rId16"/>
    <p:sldId id="293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261" r:id="rId27"/>
    <p:sldId id="299" r:id="rId28"/>
    <p:sldId id="264" r:id="rId29"/>
    <p:sldId id="28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1062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9485F-4A7C-48B1-975C-F34A62F6255B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AC81D-A176-4646-BB02-6B344D19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93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036B6-8C3D-5CD6-16FE-888B60A53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29C5C-93A5-99BD-E412-D7B893ED5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69F3C-F7D6-9824-A671-E157F8318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341C-3C06-442E-AB0C-2FAC42314B96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7EADE-F5D8-39E3-9CD1-0B3E482A4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0B144-0983-40CD-4194-EFA0746A7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86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A27DB-F7D5-270D-74A3-BDB2F9A06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ED6A90-79BD-D61B-EDB9-82F9B6867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4132847" y="-1392866"/>
            <a:ext cx="3926305" cy="10515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8AE59-DFFE-6F86-638D-270D842C5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3FAAE-A1F3-495E-AA05-28B834346D25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DFC1B-4605-9CF5-BE41-34C5726A7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3F7F6-AB1A-2B46-C8CD-CE0AB38ED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10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586158-AAB3-98B8-010F-B53EA9969E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6200000">
            <a:off x="4687918" y="-3880024"/>
            <a:ext cx="1379621" cy="95698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A2A35-3C94-982F-B018-6A160E678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1E75-7DC9-4E86-AE48-FD49B56DD359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192F0-7CD3-2425-BEA2-0683D7B32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18204-3504-EF6E-BC3C-540C05EC9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able Placeholder 10">
            <a:extLst>
              <a:ext uri="{FF2B5EF4-FFF2-40B4-BE49-F238E27FC236}">
                <a16:creationId xmlns:a16="http://schemas.microsoft.com/office/drawing/2014/main" id="{31FCBBA4-9FFC-24DD-5547-37EE5B61468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92782" y="1936236"/>
            <a:ext cx="8508188" cy="3388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18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5BAD6-14A3-C07F-5859-425FC8EED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48DE8-4E8F-193F-08F2-82514377C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B4855-1E29-8443-D3BD-534C2D0C7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C708-1138-4158-B14B-CEF17F8D9435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AD81C-2AD3-2FE7-B073-7CBAA301A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2E6E6-9CFF-253F-B914-77A721EE3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91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891E7-454C-0764-D83E-0CC68C9E3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E6A64-632F-1600-D93A-D9C7B416B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91BAA-D916-4906-FE80-8348A62A0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D22D-1318-477E-9CED-1399AF250C06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1F9A0-CD71-E94D-7315-B559C679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A00DE-0185-2B89-43AE-2FD680AD9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14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BA5D-3A5A-343D-4333-22C18D000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E84C0-F83E-7A58-11ED-77A1076B1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CEC3B-E9BF-A008-8329-83DE5A74C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EF4F88-2CF0-7822-3D69-E04868A29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3A84-5D77-41D8-A072-FB6CC18C6A8B}" type="datetime1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AB395-830E-8E07-7137-A75BBA0E4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57F0A6-34B3-7ED6-F403-413D2E198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20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C4B61-B02F-7113-EEB9-7321F6CED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B2AC6-8BDE-6008-2853-7382831A2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F52BB-22F5-6D62-A38C-0736827A3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F35BA8-BCBB-2C2B-CFFA-34C9D8A6E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3BF5E1-1FE5-1BA7-A813-467FD42043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E83B12-3CF1-108E-5E52-C9237DA8A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901A-DAE1-4D98-8D0A-F71E8A2B3D72}" type="datetime1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FA3B8A-D07A-A19D-65AB-AAD8054F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9A43E8-BDD0-03AB-2752-0AB85AAE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2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BD2CC-7006-8DA4-8B89-251469D60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C11070-C4C1-9ECC-B96F-E24B432FE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22A53-6FA6-4C4F-BDBD-BE755A88EC6D}" type="datetime1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77AC2B-D64A-B621-AEA2-26F1B63FB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244CF9-A649-CA54-20F9-5AEC32A8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95CD9A-C7C7-6302-F1EF-313A1273C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11AC-4F1C-4C9C-8110-334CA1233205}" type="datetime1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57A297-E798-6795-489E-21DFC8EC9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813BD-05C6-AF39-E018-CF12A6297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4892010-E683-22F1-BEEC-B2F055E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960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948AC-581C-5CCA-B291-A0F3DEE30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FDCC0-249F-C74E-4CC9-A183FC8AC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730738-CE84-7BFC-F4F2-DB63022FD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F1173-D115-6930-CC13-6DBC3D1E1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96B4-FAA4-4F96-8369-9D1AF73C13D2}" type="datetime1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CB2761-DE2A-DA5B-E5E0-B5E43512B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645974-B24F-BA89-8EE5-A7668ABCD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9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AFFD8-935B-4DB6-9D49-D7CE011F7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9FF8C0-2511-F935-DEB0-5E1EAA93AE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CF3E38-D3A9-9879-7C01-99E6E9ABB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3887F-1151-7BDB-287A-FBAECAE94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9F0D-66A1-4EFA-99EB-4F3F252C125F}" type="datetime1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F66B6-80FA-46B3-924A-A4CECAE05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7D4A09-581C-6B9F-E4D7-F95F78B4C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9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A5E94CBB-4841-23D5-B8F3-FAB9E081073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2" t="11481" r="14696" b="21891"/>
          <a:stretch/>
        </p:blipFill>
        <p:spPr>
          <a:xfrm>
            <a:off x="3908938" y="6214794"/>
            <a:ext cx="793689" cy="54230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DD023F-64F1-600B-8788-8207759A6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34CC5-23A7-706F-8D01-B552BCF04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BD8E2-20A9-75F7-EB7F-11B72DB0E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97578" y="6356350"/>
            <a:ext cx="975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953B5E-F5A0-4788-B910-AA00E0895398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1D603-7659-EF7D-03DF-82534225D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8232" y="6356350"/>
            <a:ext cx="31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25470-9E66-A6E2-F27D-0A928F04B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4778" y="6356350"/>
            <a:ext cx="389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oogle Shape;653;p31">
            <a:extLst>
              <a:ext uri="{FF2B5EF4-FFF2-40B4-BE49-F238E27FC236}">
                <a16:creationId xmlns:a16="http://schemas.microsoft.com/office/drawing/2014/main" id="{94991F42-7721-2ADC-DCE7-5399E7AB6953}"/>
              </a:ext>
            </a:extLst>
          </p:cNvPr>
          <p:cNvSpPr/>
          <p:nvPr userDrawn="1"/>
        </p:nvSpPr>
        <p:spPr>
          <a:xfrm flipH="1">
            <a:off x="9179577" y="-698588"/>
            <a:ext cx="4176914" cy="3452987"/>
          </a:xfrm>
          <a:custGeom>
            <a:avLst/>
            <a:gdLst/>
            <a:ahLst/>
            <a:cxnLst/>
            <a:rect l="l" t="t" r="r" b="b"/>
            <a:pathLst>
              <a:path w="686428" h="567692" extrusionOk="0">
                <a:moveTo>
                  <a:pt x="583151" y="526010"/>
                </a:moveTo>
                <a:cubicBezTo>
                  <a:pt x="638475" y="462591"/>
                  <a:pt x="682760" y="384929"/>
                  <a:pt x="686244" y="300839"/>
                </a:cubicBezTo>
                <a:cubicBezTo>
                  <a:pt x="689729" y="216749"/>
                  <a:pt x="643626" y="127140"/>
                  <a:pt x="564255" y="99132"/>
                </a:cubicBezTo>
                <a:cubicBezTo>
                  <a:pt x="511160" y="80387"/>
                  <a:pt x="451182" y="90365"/>
                  <a:pt x="398088" y="71621"/>
                </a:cubicBezTo>
                <a:cubicBezTo>
                  <a:pt x="339495" y="50929"/>
                  <a:pt x="290621" y="-3854"/>
                  <a:pt x="228609" y="215"/>
                </a:cubicBezTo>
                <a:cubicBezTo>
                  <a:pt x="208696" y="1535"/>
                  <a:pt x="189692" y="9089"/>
                  <a:pt x="171965" y="18245"/>
                </a:cubicBezTo>
                <a:cubicBezTo>
                  <a:pt x="99455" y="55669"/>
                  <a:pt x="42421" y="122053"/>
                  <a:pt x="16382" y="199369"/>
                </a:cubicBezTo>
                <a:cubicBezTo>
                  <a:pt x="-9678" y="276684"/>
                  <a:pt x="-4440" y="364064"/>
                  <a:pt x="30624" y="437721"/>
                </a:cubicBezTo>
                <a:cubicBezTo>
                  <a:pt x="46468" y="471010"/>
                  <a:pt x="68589" y="501941"/>
                  <a:pt x="98264" y="523802"/>
                </a:cubicBezTo>
                <a:cubicBezTo>
                  <a:pt x="158566" y="568260"/>
                  <a:pt x="239518" y="569343"/>
                  <a:pt x="314387" y="566983"/>
                </a:cubicBezTo>
                <a:cubicBezTo>
                  <a:pt x="372720" y="565143"/>
                  <a:pt x="432524" y="562005"/>
                  <a:pt x="486074" y="538780"/>
                </a:cubicBezTo>
                <a:cubicBezTo>
                  <a:pt x="511571" y="527720"/>
                  <a:pt x="556225" y="532871"/>
                  <a:pt x="583151" y="52596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229;p45">
            <a:extLst>
              <a:ext uri="{FF2B5EF4-FFF2-40B4-BE49-F238E27FC236}">
                <a16:creationId xmlns:a16="http://schemas.microsoft.com/office/drawing/2014/main" id="{34A569D8-EB8B-266B-14C1-88B3CC089CE0}"/>
              </a:ext>
            </a:extLst>
          </p:cNvPr>
          <p:cNvSpPr/>
          <p:nvPr userDrawn="1"/>
        </p:nvSpPr>
        <p:spPr>
          <a:xfrm flipH="1">
            <a:off x="-2047424" y="5897602"/>
            <a:ext cx="3070738" cy="2462914"/>
          </a:xfrm>
          <a:custGeom>
            <a:avLst/>
            <a:gdLst/>
            <a:ahLst/>
            <a:cxnLst/>
            <a:rect l="l" t="t" r="r" b="b"/>
            <a:pathLst>
              <a:path w="686428" h="567692" extrusionOk="0">
                <a:moveTo>
                  <a:pt x="583151" y="526010"/>
                </a:moveTo>
                <a:cubicBezTo>
                  <a:pt x="638475" y="462591"/>
                  <a:pt x="682760" y="384929"/>
                  <a:pt x="686244" y="300839"/>
                </a:cubicBezTo>
                <a:cubicBezTo>
                  <a:pt x="689729" y="216749"/>
                  <a:pt x="643626" y="127140"/>
                  <a:pt x="564255" y="99132"/>
                </a:cubicBezTo>
                <a:cubicBezTo>
                  <a:pt x="511160" y="80387"/>
                  <a:pt x="451182" y="90365"/>
                  <a:pt x="398088" y="71621"/>
                </a:cubicBezTo>
                <a:cubicBezTo>
                  <a:pt x="339495" y="50929"/>
                  <a:pt x="290621" y="-3854"/>
                  <a:pt x="228609" y="215"/>
                </a:cubicBezTo>
                <a:cubicBezTo>
                  <a:pt x="208696" y="1535"/>
                  <a:pt x="189692" y="9089"/>
                  <a:pt x="171965" y="18245"/>
                </a:cubicBezTo>
                <a:cubicBezTo>
                  <a:pt x="99455" y="55669"/>
                  <a:pt x="42421" y="122053"/>
                  <a:pt x="16382" y="199369"/>
                </a:cubicBezTo>
                <a:cubicBezTo>
                  <a:pt x="-9678" y="276684"/>
                  <a:pt x="-4440" y="364064"/>
                  <a:pt x="30624" y="437721"/>
                </a:cubicBezTo>
                <a:cubicBezTo>
                  <a:pt x="46468" y="471010"/>
                  <a:pt x="68589" y="501941"/>
                  <a:pt x="98264" y="523802"/>
                </a:cubicBezTo>
                <a:cubicBezTo>
                  <a:pt x="158566" y="568260"/>
                  <a:pt x="239518" y="569343"/>
                  <a:pt x="314387" y="566983"/>
                </a:cubicBezTo>
                <a:cubicBezTo>
                  <a:pt x="372720" y="565143"/>
                  <a:pt x="432524" y="562005"/>
                  <a:pt x="486074" y="538780"/>
                </a:cubicBezTo>
                <a:cubicBezTo>
                  <a:pt x="511571" y="527720"/>
                  <a:pt x="556225" y="532871"/>
                  <a:pt x="583151" y="52596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 descr="A blue and green logo&#10;&#10;AI-generated content may be incorrect.">
            <a:extLst>
              <a:ext uri="{FF2B5EF4-FFF2-40B4-BE49-F238E27FC236}">
                <a16:creationId xmlns:a16="http://schemas.microsoft.com/office/drawing/2014/main" id="{06F5831D-197D-FB52-1883-892746E321C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166" y="6213508"/>
            <a:ext cx="793689" cy="532537"/>
          </a:xfrm>
          <a:prstGeom prst="rect">
            <a:avLst/>
          </a:prstGeom>
        </p:spPr>
      </p:pic>
      <p:pic>
        <p:nvPicPr>
          <p:cNvPr id="13" name="Picture 12" descr="A blue and green logo&#10;&#10;AI-generated content may be incorrect.">
            <a:extLst>
              <a:ext uri="{FF2B5EF4-FFF2-40B4-BE49-F238E27FC236}">
                <a16:creationId xmlns:a16="http://schemas.microsoft.com/office/drawing/2014/main" id="{D58EA939-94C2-C877-7BAF-5C26879845D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96" y="6224565"/>
            <a:ext cx="2204620" cy="532537"/>
          </a:xfrm>
          <a:prstGeom prst="rect">
            <a:avLst/>
          </a:prstGeom>
        </p:spPr>
      </p:pic>
      <p:pic>
        <p:nvPicPr>
          <p:cNvPr id="14" name="Picture 13" descr="A logo with blue lines&#10;&#10;AI-generated content may be incorrect.">
            <a:extLst>
              <a:ext uri="{FF2B5EF4-FFF2-40B4-BE49-F238E27FC236}">
                <a16:creationId xmlns:a16="http://schemas.microsoft.com/office/drawing/2014/main" id="{A2C5B2CD-BBA2-9587-8666-58F1B20CF85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6" t="5310" r="19316" b="9772"/>
          <a:stretch/>
        </p:blipFill>
        <p:spPr>
          <a:xfrm>
            <a:off x="3245265" y="6052332"/>
            <a:ext cx="489292" cy="66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8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A53DD-3ECF-4760-9393-9F1C00B23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04040"/>
                </a:solidFill>
                <a:effectLst/>
                <a:latin typeface="DeepSeek-CJK-patch"/>
              </a:rPr>
              <a:t>Linux Administration Workshop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4367FC-F6A9-4F4C-BB30-6DBBE3807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Advanced topics in Linux</a:t>
            </a:r>
          </a:p>
          <a:p>
            <a:r>
              <a:rPr lang="en-US" dirty="0"/>
              <a:t>Ibrahim Foudeh</a:t>
            </a:r>
          </a:p>
          <a:p>
            <a:r>
              <a:rPr lang="en-US" dirty="0"/>
              <a:t>SESAME</a:t>
            </a:r>
          </a:p>
          <a:p>
            <a:r>
              <a:rPr lang="en-US" dirty="0"/>
              <a:t>(23/4/2025) session start at 9:00 AM UTC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838A-7331-BFA4-59DB-21297DAF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53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E2417B-7181-47B5-B972-CA2F09859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Processes management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838A-7331-BFA4-59DB-21297DAF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10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AFD8264-7A2D-4C1C-A5B9-02DD311DC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2962" y="1449498"/>
            <a:ext cx="12029038" cy="4351338"/>
          </a:xfrm>
        </p:spPr>
        <p:txBody>
          <a:bodyPr>
            <a:normAutofit/>
          </a:bodyPr>
          <a:lstStyle/>
          <a:p>
            <a:r>
              <a:rPr lang="en-US" sz="2400" b="1" i="0" dirty="0">
                <a:effectLst/>
                <a:latin typeface="Roboto" panose="02000000000000000000" pitchFamily="2" charset="0"/>
              </a:rPr>
              <a:t>Types of processes</a:t>
            </a:r>
          </a:p>
          <a:p>
            <a:pPr lvl="1"/>
            <a:r>
              <a:rPr lang="en-US" sz="2000" b="0" i="0" dirty="0">
                <a:effectLst/>
                <a:latin typeface="Roboto" panose="02000000000000000000" pitchFamily="2" charset="0"/>
              </a:rPr>
              <a:t>	</a:t>
            </a:r>
            <a:r>
              <a:rPr lang="en-US" sz="2000" b="1" i="0" dirty="0">
                <a:effectLst/>
                <a:latin typeface="Roboto" panose="02000000000000000000" pitchFamily="2" charset="0"/>
              </a:rPr>
              <a:t>The user process:</a:t>
            </a:r>
          </a:p>
          <a:p>
            <a:pPr marL="0" indent="0" algn="l">
              <a:buNone/>
            </a:pPr>
            <a:r>
              <a:rPr lang="en-US" sz="2400" b="0" i="0" dirty="0">
                <a:effectLst/>
                <a:latin typeface="Roboto" panose="02000000000000000000" pitchFamily="2" charset="0"/>
              </a:rPr>
              <a:t>	 - is started from a terminal associated with a user</a:t>
            </a:r>
          </a:p>
          <a:p>
            <a:pPr marL="0" indent="0" algn="l">
              <a:buNone/>
            </a:pPr>
            <a:r>
              <a:rPr lang="en-US" sz="2400" b="0" i="0" dirty="0">
                <a:effectLst/>
                <a:latin typeface="Roboto" panose="02000000000000000000" pitchFamily="2" charset="0"/>
              </a:rPr>
              <a:t>	 - accesses resources via requests or daemon</a:t>
            </a:r>
          </a:p>
          <a:p>
            <a:pPr marL="0" indent="0" algn="l">
              <a:buNone/>
            </a:pPr>
            <a:endParaRPr lang="en-US" sz="2400" b="0" i="0" dirty="0">
              <a:effectLst/>
              <a:latin typeface="Roboto" panose="02000000000000000000" pitchFamily="2" charset="0"/>
            </a:endParaRPr>
          </a:p>
          <a:p>
            <a:pPr lvl="1"/>
            <a:r>
              <a:rPr lang="en-US" sz="2000" b="0" i="0" dirty="0">
                <a:effectLst/>
                <a:latin typeface="Roboto" panose="02000000000000000000" pitchFamily="2" charset="0"/>
              </a:rPr>
              <a:t>	</a:t>
            </a:r>
            <a:r>
              <a:rPr lang="en-US" sz="2000" b="1" i="0" dirty="0">
                <a:effectLst/>
                <a:latin typeface="Roboto" panose="02000000000000000000" pitchFamily="2" charset="0"/>
              </a:rPr>
              <a:t>The system process (daemon):</a:t>
            </a:r>
          </a:p>
          <a:p>
            <a:pPr marL="0" indent="0" algn="l">
              <a:buNone/>
            </a:pPr>
            <a:r>
              <a:rPr lang="en-US" sz="2400" b="0" i="0" dirty="0">
                <a:effectLst/>
                <a:latin typeface="Roboto" panose="02000000000000000000" pitchFamily="2" charset="0"/>
              </a:rPr>
              <a:t>	 - is started by the system</a:t>
            </a:r>
          </a:p>
          <a:p>
            <a:pPr marL="0" indent="0" algn="l">
              <a:buNone/>
            </a:pPr>
            <a:r>
              <a:rPr lang="en-US" sz="2400" b="0" i="0" dirty="0">
                <a:effectLst/>
                <a:latin typeface="Roboto" panose="02000000000000000000" pitchFamily="2" charset="0"/>
              </a:rPr>
              <a:t>	 - is not associated with any terminal and is owned by a system user (often root)</a:t>
            </a:r>
          </a:p>
          <a:p>
            <a:pPr marL="0" indent="0" algn="l">
              <a:buNone/>
            </a:pPr>
            <a:r>
              <a:rPr lang="en-US" sz="2400" b="0" i="0" dirty="0">
                <a:effectLst/>
                <a:latin typeface="Roboto" panose="02000000000000000000" pitchFamily="2" charset="0"/>
              </a:rPr>
              <a:t>	 - is loaded at boot time, resides in memory, and is waiting for a call</a:t>
            </a:r>
          </a:p>
          <a:p>
            <a:pPr marL="0" indent="0" algn="l">
              <a:buNone/>
            </a:pPr>
            <a:r>
              <a:rPr lang="en-US" sz="2400" b="0" i="0" dirty="0">
                <a:effectLst/>
                <a:latin typeface="Roboto" panose="02000000000000000000" pitchFamily="2" charset="0"/>
              </a:rPr>
              <a:t>	 -is usually identified by the letter d associated with the process name</a:t>
            </a:r>
          </a:p>
          <a:p>
            <a:pPr marL="0" indent="0">
              <a:buNone/>
            </a:pPr>
            <a:endParaRPr lang="en-US" sz="2400" b="0" i="0" dirty="0">
              <a:solidFill>
                <a:srgbClr val="404040"/>
              </a:solidFill>
              <a:effectLst/>
              <a:latin typeface="DeepSeek-CJK-patch"/>
            </a:endParaRPr>
          </a:p>
        </p:txBody>
      </p:sp>
    </p:spTree>
    <p:extLst>
      <p:ext uri="{BB962C8B-B14F-4D97-AF65-F5344CB8AC3E}">
        <p14:creationId xmlns:p14="http://schemas.microsoft.com/office/powerpoint/2010/main" val="3628924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E2417B-7181-47B5-B972-CA2F09859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Process management controls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838A-7331-BFA4-59DB-21297DAF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11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AFD8264-7A2D-4C1C-A5B9-02DD311DC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2962" y="1925748"/>
            <a:ext cx="4713838" cy="4351338"/>
          </a:xfrm>
        </p:spPr>
        <p:txBody>
          <a:bodyPr>
            <a:normAutofit/>
          </a:bodyPr>
          <a:lstStyle/>
          <a:p>
            <a:r>
              <a:rPr lang="en-US" sz="2400" b="1" i="0" dirty="0">
                <a:effectLst/>
                <a:latin typeface="Roboto" panose="02000000000000000000" pitchFamily="2" charset="0"/>
              </a:rPr>
              <a:t>kill </a:t>
            </a:r>
            <a:r>
              <a:rPr lang="en-US" sz="2400" i="0" dirty="0">
                <a:effectLst/>
                <a:latin typeface="Roboto" panose="02000000000000000000" pitchFamily="2" charset="0"/>
              </a:rPr>
              <a:t>command</a:t>
            </a:r>
          </a:p>
          <a:p>
            <a:pPr marL="0" indent="0">
              <a:buNone/>
            </a:pPr>
            <a:r>
              <a:rPr lang="en-US" sz="2400" dirty="0">
                <a:latin typeface="Roboto" panose="02000000000000000000" pitchFamily="2" charset="0"/>
              </a:rPr>
              <a:t>the </a:t>
            </a:r>
            <a:r>
              <a:rPr lang="en-US" sz="2400" b="1" dirty="0">
                <a:latin typeface="Roboto" panose="02000000000000000000" pitchFamily="2" charset="0"/>
              </a:rPr>
              <a:t>kill</a:t>
            </a:r>
            <a:r>
              <a:rPr lang="en-US" sz="2400" dirty="0">
                <a:latin typeface="Roboto" panose="02000000000000000000" pitchFamily="2" charset="0"/>
              </a:rPr>
              <a:t> command </a:t>
            </a:r>
            <a:r>
              <a:rPr lang="en-US" sz="2400" i="0" dirty="0">
                <a:effectLst/>
                <a:latin typeface="Roboto" panose="02000000000000000000" pitchFamily="2" charset="0"/>
              </a:rPr>
              <a:t>sends a stop signal to a process</a:t>
            </a:r>
          </a:p>
          <a:p>
            <a:pPr marL="0" indent="0">
              <a:buNone/>
            </a:pPr>
            <a:endParaRPr lang="en-US" sz="2400" dirty="0"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sz="2400" dirty="0"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2400" dirty="0">
                <a:latin typeface="Roboto" panose="02000000000000000000" pitchFamily="2" charset="0"/>
              </a:rPr>
              <a:t>Signals are the means of communication between processes. The kill command sends a signal to a process.</a:t>
            </a:r>
          </a:p>
          <a:p>
            <a:pPr marL="0" indent="0">
              <a:buNone/>
            </a:pPr>
            <a:endParaRPr lang="en-US" sz="2400" dirty="0"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sz="2400" dirty="0">
              <a:latin typeface="Roboto" panose="02000000000000000000" pitchFamily="2" charset="0"/>
            </a:endParaRPr>
          </a:p>
          <a:p>
            <a:endParaRPr lang="en-US" sz="2400" b="0" i="0" dirty="0">
              <a:solidFill>
                <a:srgbClr val="404040"/>
              </a:solidFill>
              <a:effectLst/>
              <a:latin typeface="DeepSeek-CJK-patch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E96CCDF7-42D5-4FCF-BD97-4C1AAD958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3" y="3251311"/>
            <a:ext cx="4027954" cy="461665"/>
          </a:xfrm>
          <a:prstGeom prst="rect">
            <a:avLst/>
          </a:prstGeom>
          <a:solidFill>
            <a:srgbClr val="F7F8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11192E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2000" b="1" i="0" dirty="0">
                <a:effectLst/>
                <a:latin typeface="Epilogue"/>
              </a:rPr>
              <a:t>kill [-signal] PID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E716FE-1444-49D2-B981-C48C6519F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413" y="2055074"/>
            <a:ext cx="728662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33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E2417B-7181-47B5-B972-CA2F09859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Process management controls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838A-7331-BFA4-59DB-21297DAF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12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AFD8264-7A2D-4C1C-A5B9-02DD311DC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2962" y="1925748"/>
            <a:ext cx="11895688" cy="4351338"/>
          </a:xfrm>
        </p:spPr>
        <p:txBody>
          <a:bodyPr>
            <a:normAutofit/>
          </a:bodyPr>
          <a:lstStyle/>
          <a:p>
            <a:r>
              <a:rPr lang="en-US" sz="2400" b="1" i="0" dirty="0" err="1">
                <a:effectLst/>
                <a:latin typeface="Roboto" panose="02000000000000000000" pitchFamily="2" charset="0"/>
              </a:rPr>
              <a:t>fg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 </a:t>
            </a:r>
            <a:r>
              <a:rPr lang="en-US" sz="2400" i="0" dirty="0">
                <a:effectLst/>
                <a:latin typeface="Roboto" panose="02000000000000000000" pitchFamily="2" charset="0"/>
              </a:rPr>
              <a:t>and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 </a:t>
            </a:r>
            <a:r>
              <a:rPr lang="en-US" sz="2400" b="1" i="0" dirty="0" err="1">
                <a:effectLst/>
                <a:latin typeface="Roboto" panose="02000000000000000000" pitchFamily="2" charset="0"/>
              </a:rPr>
              <a:t>bg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 </a:t>
            </a:r>
            <a:r>
              <a:rPr lang="en-US" sz="2400" i="0" dirty="0">
                <a:effectLst/>
                <a:latin typeface="Roboto" panose="02000000000000000000" pitchFamily="2" charset="0"/>
              </a:rPr>
              <a:t>commands</a:t>
            </a:r>
          </a:p>
          <a:p>
            <a:r>
              <a:rPr lang="en-US" sz="2400" dirty="0">
                <a:latin typeface="Roboto" panose="02000000000000000000" pitchFamily="2" charset="0"/>
              </a:rPr>
              <a:t>The </a:t>
            </a:r>
            <a:r>
              <a:rPr lang="en-US" sz="2400" dirty="0" err="1">
                <a:latin typeface="Roboto" panose="02000000000000000000" pitchFamily="2" charset="0"/>
              </a:rPr>
              <a:t>fg</a:t>
            </a:r>
            <a:r>
              <a:rPr lang="en-US" sz="2400" dirty="0">
                <a:latin typeface="Roboto" panose="02000000000000000000" pitchFamily="2" charset="0"/>
              </a:rPr>
              <a:t> command puts the process in the foreground, while the command </a:t>
            </a:r>
            <a:r>
              <a:rPr lang="en-US" sz="2400" dirty="0" err="1">
                <a:latin typeface="Roboto" panose="02000000000000000000" pitchFamily="2" charset="0"/>
              </a:rPr>
              <a:t>bg</a:t>
            </a:r>
            <a:r>
              <a:rPr lang="en-US" sz="2400" dirty="0">
                <a:latin typeface="Roboto" panose="02000000000000000000" pitchFamily="2" charset="0"/>
              </a:rPr>
              <a:t> places it in the background:</a:t>
            </a:r>
            <a:endParaRPr lang="en-US" sz="2400" b="1" dirty="0"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2400" b="1" dirty="0">
                <a:latin typeface="Roboto" panose="02000000000000000000" pitchFamily="2" charset="0"/>
              </a:rPr>
              <a:t>jobs</a:t>
            </a:r>
            <a:r>
              <a:rPr lang="en-US" sz="2400" dirty="0">
                <a:latin typeface="Roboto" panose="02000000000000000000" pitchFamily="2" charset="0"/>
              </a:rPr>
              <a:t> command</a:t>
            </a:r>
          </a:p>
          <a:p>
            <a:pPr marL="0" indent="0">
              <a:buNone/>
            </a:pPr>
            <a:r>
              <a:rPr lang="en-US" sz="2400" dirty="0">
                <a:latin typeface="Roboto" panose="02000000000000000000" pitchFamily="2" charset="0"/>
              </a:rPr>
              <a:t>Signals are the means of communication between processes. The kill command sends a signal to a process.</a:t>
            </a:r>
          </a:p>
          <a:p>
            <a:pPr marL="0" indent="0">
              <a:buNone/>
            </a:pPr>
            <a:endParaRPr lang="en-US" sz="2400" dirty="0"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sz="2400" dirty="0">
              <a:latin typeface="Roboto" panose="02000000000000000000" pitchFamily="2" charset="0"/>
            </a:endParaRPr>
          </a:p>
          <a:p>
            <a:endParaRPr lang="en-US" sz="2400" b="0" i="0" dirty="0">
              <a:solidFill>
                <a:srgbClr val="404040"/>
              </a:solidFill>
              <a:effectLst/>
              <a:latin typeface="DeepSeek-CJK-patch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E96CCDF7-42D5-4FCF-BD97-4C1AAD958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962" y="4394110"/>
            <a:ext cx="4443506" cy="1077218"/>
          </a:xfrm>
          <a:prstGeom prst="rect">
            <a:avLst/>
          </a:prstGeom>
          <a:solidFill>
            <a:srgbClr val="F7F8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11192E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i="0" dirty="0">
                <a:effectLst/>
                <a:latin typeface="Epilogue"/>
              </a:rPr>
              <a:t>sleep 200 &amp;</a:t>
            </a:r>
          </a:p>
          <a:p>
            <a:r>
              <a:rPr lang="en-US" sz="2000" b="1" i="0" dirty="0">
                <a:effectLst/>
                <a:latin typeface="Epilogue"/>
              </a:rPr>
              <a:t>sleep 300</a:t>
            </a:r>
          </a:p>
          <a:p>
            <a:r>
              <a:rPr lang="en-US" sz="2000" b="1" i="0" dirty="0">
                <a:effectLst/>
                <a:latin typeface="Epilogue"/>
              </a:rPr>
              <a:t>^Z  # Suspend the second sleep command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F22CF457-F5C7-46FE-B771-2DDC9C4D9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4037" y="4377725"/>
            <a:ext cx="6357043" cy="1292662"/>
          </a:xfrm>
          <a:prstGeom prst="rect">
            <a:avLst/>
          </a:prstGeom>
          <a:solidFill>
            <a:srgbClr val="F7F8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11192E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i="0" dirty="0">
                <a:effectLst/>
                <a:latin typeface="Epilogue"/>
              </a:rPr>
              <a:t>jobs –l</a:t>
            </a:r>
          </a:p>
          <a:p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fg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%2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# Resume interacting with the second sleep command</a:t>
            </a:r>
          </a:p>
          <a:p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^Z    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# Suspend it</a:t>
            </a:r>
          </a:p>
          <a:p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bg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%2 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# Resume in the background</a:t>
            </a:r>
          </a:p>
        </p:txBody>
      </p:sp>
    </p:spTree>
    <p:extLst>
      <p:ext uri="{BB962C8B-B14F-4D97-AF65-F5344CB8AC3E}">
        <p14:creationId xmlns:p14="http://schemas.microsoft.com/office/powerpoint/2010/main" val="2647127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E2417B-7181-47B5-B972-CA2F09859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System monitoring tools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838A-7331-BFA4-59DB-21297DAF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13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AFD8264-7A2D-4C1C-A5B9-02DD311DC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9687" y="1449498"/>
            <a:ext cx="5334000" cy="4351338"/>
          </a:xfrm>
        </p:spPr>
        <p:txBody>
          <a:bodyPr>
            <a:normAutofit/>
          </a:bodyPr>
          <a:lstStyle/>
          <a:p>
            <a:r>
              <a:rPr lang="en-US" b="1" i="0" dirty="0">
                <a:solidFill>
                  <a:srgbClr val="404040"/>
                </a:solidFill>
                <a:effectLst/>
                <a:latin typeface="DeepSeek-CJK-patch"/>
              </a:rPr>
              <a:t>Live Monitoring</a:t>
            </a:r>
            <a:r>
              <a:rPr lang="en-US" b="0" i="0" dirty="0">
                <a:solidFill>
                  <a:srgbClr val="404040"/>
                </a:solidFill>
                <a:effectLst/>
                <a:latin typeface="DeepSeek-CJK-patch"/>
              </a:rPr>
              <a:t>:</a:t>
            </a:r>
          </a:p>
          <a:p>
            <a:pPr marL="0" indent="0">
              <a:buNone/>
            </a:pPr>
            <a:br>
              <a:rPr lang="en-US" dirty="0"/>
            </a:br>
            <a:endParaRPr lang="en-US" b="0" i="0" dirty="0">
              <a:solidFill>
                <a:srgbClr val="404040"/>
              </a:solidFill>
              <a:effectLst/>
              <a:latin typeface="DeepSeek-CJK-patch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01177E1-9EDD-4438-9C6D-5E90C80606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688705"/>
              </p:ext>
            </p:extLst>
          </p:nvPr>
        </p:nvGraphicFramePr>
        <p:xfrm>
          <a:off x="1257097" y="1892914"/>
          <a:ext cx="8737929" cy="17375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62062">
                  <a:extLst>
                    <a:ext uri="{9D8B030D-6E8A-4147-A177-3AD203B41FA5}">
                      <a16:colId xmlns:a16="http://schemas.microsoft.com/office/drawing/2014/main" val="711155886"/>
                    </a:ext>
                  </a:extLst>
                </a:gridCol>
                <a:gridCol w="5675867">
                  <a:extLst>
                    <a:ext uri="{9D8B030D-6E8A-4147-A177-3AD203B41FA5}">
                      <a16:colId xmlns:a16="http://schemas.microsoft.com/office/drawing/2014/main" val="3522349135"/>
                    </a:ext>
                  </a:extLst>
                </a:gridCol>
              </a:tblGrid>
              <a:tr h="6358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Command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Purpose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6848"/>
                  </a:ext>
                </a:extLst>
              </a:tr>
              <a:tr h="377428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effectLst/>
                          <a:latin typeface="Epilogue"/>
                        </a:rPr>
                        <a:t>Top/</a:t>
                      </a:r>
                      <a:r>
                        <a:rPr lang="en-US" sz="2000" b="1" i="0" dirty="0" err="1">
                          <a:effectLst/>
                          <a:latin typeface="Epilogue"/>
                        </a:rPr>
                        <a:t>htop</a:t>
                      </a:r>
                      <a:endParaRPr lang="en-US" sz="2000" b="1" dirty="0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effectLst/>
                          <a:latin typeface="Epilogue"/>
                        </a:rPr>
                        <a:t>process viewer </a:t>
                      </a:r>
                      <a:endParaRPr lang="en-US" sz="2000" dirty="0"/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25507985"/>
                  </a:ext>
                </a:extLst>
              </a:tr>
              <a:tr h="325925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effectLst/>
                          <a:latin typeface="Epilogue"/>
                        </a:rPr>
                        <a:t>Ps </a:t>
                      </a:r>
                      <a:endParaRPr lang="en-US" sz="2000" b="1" dirty="0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effectLst/>
                          <a:latin typeface="Epilogue"/>
                        </a:rPr>
                        <a:t>Running process viewer </a:t>
                      </a:r>
                      <a:endParaRPr lang="en-US" sz="2000" dirty="0"/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92760673"/>
                  </a:ext>
                </a:extLst>
              </a:tr>
              <a:tr h="3983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/>
                        <a:t>Vmstat</a:t>
                      </a:r>
                      <a:r>
                        <a:rPr lang="en-US" sz="2000" b="1" dirty="0"/>
                        <a:t> 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effectLst/>
                          <a:latin typeface="Epilogue"/>
                        </a:rPr>
                        <a:t>Virtual memory stats every 1s</a:t>
                      </a:r>
                      <a:endParaRPr lang="en-US" sz="2000" dirty="0"/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76408912"/>
                  </a:ext>
                </a:extLst>
              </a:tr>
            </a:tbl>
          </a:graphicData>
        </a:graphic>
      </p:graphicFrame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B57ECE03-44D7-46A0-8754-5304E973DCEC}"/>
              </a:ext>
            </a:extLst>
          </p:cNvPr>
          <p:cNvSpPr txBox="1">
            <a:spLocks/>
          </p:cNvSpPr>
          <p:nvPr/>
        </p:nvSpPr>
        <p:spPr>
          <a:xfrm>
            <a:off x="838200" y="3694757"/>
            <a:ext cx="5334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404040"/>
                </a:solidFill>
                <a:latin typeface="DeepSeek-CJK-patch"/>
              </a:rPr>
              <a:t>Disk Usage Analysis</a:t>
            </a:r>
            <a:endParaRPr lang="en-US">
              <a:solidFill>
                <a:srgbClr val="404040"/>
              </a:solidFill>
              <a:latin typeface="DeepSeek-CJK-patch"/>
            </a:endParaRPr>
          </a:p>
          <a:p>
            <a:pPr marL="0" indent="0">
              <a:buFont typeface="Arial" panose="020B0604020202020204" pitchFamily="34" charset="0"/>
              <a:buNone/>
            </a:pPr>
            <a:br>
              <a:rPr lang="en-US"/>
            </a:br>
            <a:endParaRPr lang="en-US" dirty="0">
              <a:solidFill>
                <a:srgbClr val="404040"/>
              </a:solidFill>
              <a:latin typeface="DeepSeek-CJK-patch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93688EF-A84A-4D7A-83F5-592B9AE5F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157367"/>
              </p:ext>
            </p:extLst>
          </p:nvPr>
        </p:nvGraphicFramePr>
        <p:xfrm>
          <a:off x="1205610" y="4138173"/>
          <a:ext cx="8737929" cy="16650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62062">
                  <a:extLst>
                    <a:ext uri="{9D8B030D-6E8A-4147-A177-3AD203B41FA5}">
                      <a16:colId xmlns:a16="http://schemas.microsoft.com/office/drawing/2014/main" val="711155886"/>
                    </a:ext>
                  </a:extLst>
                </a:gridCol>
                <a:gridCol w="5675867">
                  <a:extLst>
                    <a:ext uri="{9D8B030D-6E8A-4147-A177-3AD203B41FA5}">
                      <a16:colId xmlns:a16="http://schemas.microsoft.com/office/drawing/2014/main" val="3522349135"/>
                    </a:ext>
                  </a:extLst>
                </a:gridCol>
              </a:tblGrid>
              <a:tr h="5243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Command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Purpose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6848"/>
                  </a:ext>
                </a:extLst>
              </a:tr>
              <a:tr h="34121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Epilogue"/>
                          <a:ea typeface="+mn-ea"/>
                          <a:cs typeface="+mn-cs"/>
                        </a:rPr>
                        <a:t>df -h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Epilogue"/>
                          <a:ea typeface="+mn-ea"/>
                          <a:cs typeface="+mn-cs"/>
                        </a:rPr>
                        <a:t>Disk free space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25507985"/>
                  </a:ext>
                </a:extLst>
              </a:tr>
              <a:tr h="3983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Epilogue"/>
                          <a:ea typeface="+mn-ea"/>
                          <a:cs typeface="+mn-cs"/>
                        </a:rPr>
                        <a:t>du -</a:t>
                      </a:r>
                      <a:r>
                        <a:rPr lang="en-US" sz="2000" b="1" i="0" kern="1200" dirty="0" err="1">
                          <a:solidFill>
                            <a:schemeClr val="dk1"/>
                          </a:solidFill>
                          <a:effectLst/>
                          <a:latin typeface="Epilogue"/>
                          <a:ea typeface="+mn-ea"/>
                          <a:cs typeface="+mn-cs"/>
                        </a:rPr>
                        <a:t>sh</a:t>
                      </a:r>
                      <a:endParaRPr lang="en-US" sz="2000" b="1" i="0" kern="1200" dirty="0">
                        <a:solidFill>
                          <a:schemeClr val="dk1"/>
                        </a:solidFill>
                        <a:effectLst/>
                        <a:latin typeface="Epilogue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Epilogue"/>
                          <a:ea typeface="+mn-ea"/>
                          <a:cs typeface="+mn-cs"/>
                        </a:rPr>
                        <a:t>Directory size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92760673"/>
                  </a:ext>
                </a:extLst>
              </a:tr>
              <a:tr h="4011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 err="1">
                          <a:solidFill>
                            <a:schemeClr val="dk1"/>
                          </a:solidFill>
                          <a:effectLst/>
                          <a:latin typeface="Epilogue"/>
                          <a:ea typeface="+mn-ea"/>
                          <a:cs typeface="+mn-cs"/>
                        </a:rPr>
                        <a:t>iostat</a:t>
                      </a:r>
                      <a:endParaRPr lang="en-US" sz="2000" b="1" i="0" kern="1200" dirty="0">
                        <a:solidFill>
                          <a:schemeClr val="dk1"/>
                        </a:solidFill>
                        <a:effectLst/>
                        <a:latin typeface="Epilogue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Epilogue"/>
                          <a:ea typeface="+mn-ea"/>
                          <a:cs typeface="+mn-cs"/>
                        </a:rPr>
                        <a:t>I/O statistics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76408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553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E2417B-7181-47B5-B972-CA2F09859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i="0" dirty="0">
                <a:solidFill>
                  <a:srgbClr val="404040"/>
                </a:solidFill>
                <a:effectLst/>
                <a:latin typeface="DeepSeek-CJK-patch"/>
              </a:rPr>
              <a:t>Manage services with </a:t>
            </a:r>
            <a:r>
              <a:rPr lang="en-US" b="1" i="0" dirty="0" err="1">
                <a:solidFill>
                  <a:srgbClr val="404040"/>
                </a:solidFill>
                <a:effectLst/>
                <a:latin typeface="DeepSeek-CJK-patch"/>
              </a:rPr>
              <a:t>systemctl</a:t>
            </a:r>
            <a:endParaRPr lang="en-US" b="0" i="0" dirty="0">
              <a:solidFill>
                <a:srgbClr val="404040"/>
              </a:solidFill>
              <a:effectLst/>
              <a:latin typeface="DeepSeek-CJK-patch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838A-7331-BFA4-59DB-21297DAF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14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8D1D681-EAA1-4CF6-A011-EC092D22EA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7598" y="1337602"/>
            <a:ext cx="10856803" cy="4351338"/>
          </a:xfrm>
        </p:spPr>
        <p:txBody>
          <a:bodyPr>
            <a:normAutofit/>
          </a:bodyPr>
          <a:lstStyle/>
          <a:p>
            <a:r>
              <a:rPr lang="en-US" sz="2200" b="1" dirty="0" err="1"/>
              <a:t>Systemd</a:t>
            </a:r>
            <a:r>
              <a:rPr lang="en-US" sz="2200" b="1" dirty="0"/>
              <a:t> is a Systems and Services Administrator for Linux-based Systems. But, more broadly, it can also be described as a set of basic building blocks for a Linux System, as it provides a «Systems and Services Administrator » which runs as a process (PID 1) and starts the rest of the system.</a:t>
            </a:r>
          </a:p>
          <a:p>
            <a:r>
              <a:rPr lang="en-US" sz="2200" b="1" dirty="0" err="1"/>
              <a:t>systemctl</a:t>
            </a:r>
            <a:r>
              <a:rPr lang="en-US" sz="2200" dirty="0"/>
              <a:t> command, which is the central management tool for controlling the Init system (Systems and services administrator initial of Unix systems).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8A65A8E-23B4-46C5-BC54-B847A1F82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220" y="3003220"/>
            <a:ext cx="76200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381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E2417B-7181-47B5-B972-CA2F09859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i="0" dirty="0">
                <a:solidFill>
                  <a:srgbClr val="404040"/>
                </a:solidFill>
                <a:effectLst/>
                <a:latin typeface="DeepSeek-CJK-patch"/>
              </a:rPr>
              <a:t>Manage services with </a:t>
            </a:r>
            <a:r>
              <a:rPr lang="en-US" b="1" i="0" dirty="0" err="1">
                <a:solidFill>
                  <a:srgbClr val="404040"/>
                </a:solidFill>
                <a:effectLst/>
                <a:latin typeface="DeepSeek-CJK-patch"/>
              </a:rPr>
              <a:t>systemctl</a:t>
            </a:r>
            <a:endParaRPr lang="en-US" b="0" i="0" dirty="0">
              <a:solidFill>
                <a:srgbClr val="404040"/>
              </a:solidFill>
              <a:effectLst/>
              <a:latin typeface="DeepSeek-CJK-patch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838A-7331-BFA4-59DB-21297DAF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E074A8-2ED2-4B91-B5B1-3D18A3ED5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609" y="1300305"/>
            <a:ext cx="5639131" cy="471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53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E2417B-7181-47B5-B972-CA2F09859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i="0" dirty="0">
                <a:solidFill>
                  <a:srgbClr val="404040"/>
                </a:solidFill>
                <a:effectLst/>
                <a:latin typeface="DeepSeek-CJK-patch"/>
              </a:rPr>
              <a:t>Log Management with </a:t>
            </a:r>
            <a:r>
              <a:rPr lang="en-US" b="1" i="0" dirty="0" err="1">
                <a:solidFill>
                  <a:srgbClr val="404040"/>
                </a:solidFill>
                <a:effectLst/>
                <a:latin typeface="DeepSeek-CJK-patch"/>
              </a:rPr>
              <a:t>journalctl</a:t>
            </a:r>
            <a:endParaRPr lang="en-US" b="0" i="0" dirty="0">
              <a:solidFill>
                <a:srgbClr val="404040"/>
              </a:solidFill>
              <a:effectLst/>
              <a:latin typeface="DeepSeek-CJK-patch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838A-7331-BFA4-59DB-21297DAF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16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8D1D681-EAA1-4CF6-A011-EC092D22EA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5404" y="1825625"/>
            <a:ext cx="5562600" cy="4351338"/>
          </a:xfrm>
        </p:spPr>
        <p:txBody>
          <a:bodyPr>
            <a:normAutofit/>
          </a:bodyPr>
          <a:lstStyle/>
          <a:p>
            <a:pPr algn="l"/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What is the use of </a:t>
            </a:r>
            <a:r>
              <a:rPr lang="en-US" sz="2400" b="1" i="0" dirty="0" err="1">
                <a:solidFill>
                  <a:srgbClr val="1F1F1F"/>
                </a:solidFill>
                <a:effectLst/>
                <a:latin typeface="Google Sans"/>
              </a:rPr>
              <a:t>Journalctl</a:t>
            </a: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 command?</a:t>
            </a:r>
            <a:endParaRPr lang="en-US" sz="2400" b="0" i="0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sz="2400" b="1" i="0" dirty="0" err="1">
                <a:solidFill>
                  <a:srgbClr val="474747"/>
                </a:solidFill>
                <a:effectLst/>
                <a:latin typeface="Google Sans"/>
              </a:rPr>
              <a:t>Journalctl</a:t>
            </a:r>
            <a:r>
              <a:rPr lang="en-US" sz="2400" b="1" i="0" dirty="0">
                <a:solidFill>
                  <a:srgbClr val="474747"/>
                </a:solidFill>
                <a:effectLst/>
                <a:latin typeface="Google Sans"/>
              </a:rPr>
              <a:t> </a:t>
            </a:r>
            <a:r>
              <a:rPr lang="en-US" sz="2400" b="0" i="0" dirty="0">
                <a:solidFill>
                  <a:srgbClr val="474747"/>
                </a:solidFill>
                <a:effectLst/>
                <a:latin typeface="Google Sans"/>
              </a:rPr>
              <a:t>is a utility for </a:t>
            </a:r>
            <a:r>
              <a:rPr lang="en-US" sz="2400" b="0" i="0" dirty="0">
                <a:solidFill>
                  <a:srgbClr val="040C28"/>
                </a:solidFill>
                <a:effectLst/>
                <a:latin typeface="Google Sans"/>
              </a:rPr>
              <a:t>querying and displaying logs from </a:t>
            </a:r>
            <a:r>
              <a:rPr lang="en-US" sz="2400" b="0" i="0" dirty="0" err="1">
                <a:solidFill>
                  <a:srgbClr val="040C28"/>
                </a:solidFill>
                <a:effectLst/>
                <a:latin typeface="Google Sans"/>
              </a:rPr>
              <a:t>journald</a:t>
            </a:r>
            <a:r>
              <a:rPr lang="en-US" sz="2400" b="0" i="0" dirty="0">
                <a:solidFill>
                  <a:srgbClr val="040C28"/>
                </a:solidFill>
                <a:effectLst/>
                <a:latin typeface="Google Sans"/>
              </a:rPr>
              <a:t>, </a:t>
            </a:r>
            <a:r>
              <a:rPr lang="en-US" sz="2400" b="0" i="0" dirty="0" err="1">
                <a:solidFill>
                  <a:srgbClr val="040C28"/>
                </a:solidFill>
                <a:effectLst/>
                <a:latin typeface="Google Sans"/>
              </a:rPr>
              <a:t>systemd's</a:t>
            </a:r>
            <a:r>
              <a:rPr lang="en-US" sz="2400" b="0" i="0" dirty="0">
                <a:solidFill>
                  <a:srgbClr val="040C28"/>
                </a:solidFill>
                <a:effectLst/>
                <a:latin typeface="Google Sans"/>
              </a:rPr>
              <a:t> logging service</a:t>
            </a:r>
            <a:r>
              <a:rPr lang="en-US" sz="2400" b="0" i="0" dirty="0">
                <a:solidFill>
                  <a:srgbClr val="474747"/>
                </a:solidFill>
                <a:effectLst/>
                <a:latin typeface="Google Sans"/>
              </a:rPr>
              <a:t>.</a:t>
            </a:r>
          </a:p>
          <a:p>
            <a:pPr marL="0" indent="0" algn="l">
              <a:buNone/>
            </a:pPr>
            <a:endParaRPr lang="en-US" sz="2400" dirty="0">
              <a:solidFill>
                <a:srgbClr val="474747"/>
              </a:solidFill>
              <a:latin typeface="Google Sans"/>
            </a:endParaRPr>
          </a:p>
          <a:p>
            <a:pPr marL="0" indent="0" algn="l">
              <a:buNone/>
            </a:pPr>
            <a:r>
              <a:rPr lang="en-US" sz="2400" dirty="0">
                <a:solidFill>
                  <a:srgbClr val="474747"/>
                </a:solidFill>
                <a:latin typeface="Google Sans"/>
              </a:rPr>
              <a:t>Important logs files to check</a:t>
            </a:r>
            <a:endParaRPr lang="en-US" sz="2400" b="0" i="0" dirty="0">
              <a:solidFill>
                <a:srgbClr val="474747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r>
              <a:rPr lang="en-US" sz="2400" b="0" i="0" dirty="0">
                <a:solidFill>
                  <a:srgbClr val="474747"/>
                </a:solidFill>
                <a:effectLst/>
                <a:latin typeface="Google Sans"/>
              </a:rPr>
              <a:t> /var/log/syslog: General system logs.</a:t>
            </a:r>
          </a:p>
          <a:p>
            <a:pPr marL="0" indent="0" algn="l">
              <a:buNone/>
            </a:pPr>
            <a:r>
              <a:rPr lang="en-US" sz="2400" b="0" i="0" dirty="0">
                <a:solidFill>
                  <a:srgbClr val="474747"/>
                </a:solidFill>
                <a:effectLst/>
                <a:latin typeface="Google Sans"/>
              </a:rPr>
              <a:t>/var/log/auth.log: SSH/</a:t>
            </a:r>
            <a:r>
              <a:rPr lang="en-US" sz="2400" b="0" i="0" dirty="0" err="1">
                <a:solidFill>
                  <a:srgbClr val="474747"/>
                </a:solidFill>
                <a:effectLst/>
                <a:latin typeface="Google Sans"/>
              </a:rPr>
              <a:t>Sudo</a:t>
            </a:r>
            <a:r>
              <a:rPr lang="en-US" sz="2400" b="0" i="0" dirty="0">
                <a:solidFill>
                  <a:srgbClr val="474747"/>
                </a:solidFill>
                <a:effectLst/>
                <a:latin typeface="Google Sans"/>
              </a:rPr>
              <a:t> attempts.</a:t>
            </a:r>
          </a:p>
          <a:p>
            <a:pPr marL="0" indent="0" algn="l">
              <a:buNone/>
            </a:pPr>
            <a:r>
              <a:rPr lang="en-US" sz="2400" b="0" i="0" dirty="0">
                <a:solidFill>
                  <a:srgbClr val="474747"/>
                </a:solidFill>
                <a:effectLst/>
                <a:latin typeface="Google Sans"/>
              </a:rPr>
              <a:t>/var/log/kern.log: Kernel events.</a:t>
            </a:r>
          </a:p>
          <a:p>
            <a:pPr marL="0" indent="0" algn="l">
              <a:buNone/>
            </a:pPr>
            <a:endParaRPr lang="en-US" b="0" i="0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0BCA58-5A7B-482F-AACA-48BF5FEC7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614" y="1825625"/>
            <a:ext cx="6172153" cy="308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75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E2417B-7181-47B5-B972-CA2F09859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i="0" dirty="0">
                <a:solidFill>
                  <a:srgbClr val="404040"/>
                </a:solidFill>
                <a:effectLst/>
                <a:latin typeface="DeepSeek-CJK-patch"/>
              </a:rPr>
              <a:t>Finding tool</a:t>
            </a:r>
            <a:endParaRPr lang="en-US" b="0" i="0" dirty="0">
              <a:solidFill>
                <a:srgbClr val="404040"/>
              </a:solidFill>
              <a:effectLst/>
              <a:latin typeface="DeepSeek-CJK-patch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838A-7331-BFA4-59DB-21297DAF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76CE881-C420-4348-B156-58EFB38CD2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614200"/>
              </p:ext>
            </p:extLst>
          </p:nvPr>
        </p:nvGraphicFramePr>
        <p:xfrm>
          <a:off x="1204438" y="1825623"/>
          <a:ext cx="9492136" cy="3994150"/>
        </p:xfrm>
        <a:graphic>
          <a:graphicData uri="http://schemas.openxmlformats.org/drawingml/2006/table">
            <a:tbl>
              <a:tblPr firstRow="1" bandRow="1"/>
              <a:tblGrid>
                <a:gridCol w="1059083">
                  <a:extLst>
                    <a:ext uri="{9D8B030D-6E8A-4147-A177-3AD203B41FA5}">
                      <a16:colId xmlns:a16="http://schemas.microsoft.com/office/drawing/2014/main" val="4145926680"/>
                    </a:ext>
                  </a:extLst>
                </a:gridCol>
                <a:gridCol w="1066557">
                  <a:extLst>
                    <a:ext uri="{9D8B030D-6E8A-4147-A177-3AD203B41FA5}">
                      <a16:colId xmlns:a16="http://schemas.microsoft.com/office/drawing/2014/main" val="2314685010"/>
                    </a:ext>
                  </a:extLst>
                </a:gridCol>
                <a:gridCol w="963415">
                  <a:extLst>
                    <a:ext uri="{9D8B030D-6E8A-4147-A177-3AD203B41FA5}">
                      <a16:colId xmlns:a16="http://schemas.microsoft.com/office/drawing/2014/main" val="283678250"/>
                    </a:ext>
                  </a:extLst>
                </a:gridCol>
                <a:gridCol w="674913">
                  <a:extLst>
                    <a:ext uri="{9D8B030D-6E8A-4147-A177-3AD203B41FA5}">
                      <a16:colId xmlns:a16="http://schemas.microsoft.com/office/drawing/2014/main" val="3280359330"/>
                    </a:ext>
                  </a:extLst>
                </a:gridCol>
                <a:gridCol w="1109160">
                  <a:extLst>
                    <a:ext uri="{9D8B030D-6E8A-4147-A177-3AD203B41FA5}">
                      <a16:colId xmlns:a16="http://schemas.microsoft.com/office/drawing/2014/main" val="1930838511"/>
                    </a:ext>
                  </a:extLst>
                </a:gridCol>
                <a:gridCol w="1099443">
                  <a:extLst>
                    <a:ext uri="{9D8B030D-6E8A-4147-A177-3AD203B41FA5}">
                      <a16:colId xmlns:a16="http://schemas.microsoft.com/office/drawing/2014/main" val="527698945"/>
                    </a:ext>
                  </a:extLst>
                </a:gridCol>
                <a:gridCol w="1556860">
                  <a:extLst>
                    <a:ext uri="{9D8B030D-6E8A-4147-A177-3AD203B41FA5}">
                      <a16:colId xmlns:a16="http://schemas.microsoft.com/office/drawing/2014/main" val="843405019"/>
                    </a:ext>
                  </a:extLst>
                </a:gridCol>
                <a:gridCol w="1962705">
                  <a:extLst>
                    <a:ext uri="{9D8B030D-6E8A-4147-A177-3AD203B41FA5}">
                      <a16:colId xmlns:a16="http://schemas.microsoft.com/office/drawing/2014/main" val="734294329"/>
                    </a:ext>
                  </a:extLst>
                </a:gridCol>
              </a:tblGrid>
              <a:tr h="5049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Command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Purpose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Search Scope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Speed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Database Usage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Search Criteria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Output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Examples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452899"/>
                  </a:ext>
                </a:extLst>
              </a:tr>
              <a:tr h="10726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locate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Find files/directories by name quickly.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Pre-built database (entire FS)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Very fast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 (updatedb)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Filename patterns (basic regex support)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Full paths of matching entries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locate *.log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630001"/>
                  </a:ext>
                </a:extLst>
              </a:tr>
              <a:tr h="13438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find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Search files/directories in real-time with advanced filters.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Specified directory subtree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Slow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(live search)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Name, size, time, permissions, type, etc.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Full paths of matching entries (customizable)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find /home -name "*.txt" -mtime -7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321273"/>
                  </a:ext>
                </a:extLst>
              </a:tr>
              <a:tr h="10726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which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Locate the path of an executable in $PATH.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Directories in $PATH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Instant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Exact executable name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First matching executable path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which python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551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182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E2417B-7181-47B5-B972-CA2F09859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i="0" dirty="0">
                <a:solidFill>
                  <a:srgbClr val="404040"/>
                </a:solidFill>
                <a:effectLst/>
                <a:latin typeface="DeepSeek-CJK-patch"/>
              </a:rPr>
              <a:t>Redirection Operators</a:t>
            </a:r>
            <a:endParaRPr lang="en-US" b="0" i="0" dirty="0">
              <a:solidFill>
                <a:srgbClr val="404040"/>
              </a:solidFill>
              <a:effectLst/>
              <a:latin typeface="DeepSeek-CJK-patch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838A-7331-BFA4-59DB-21297DAF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7EAE4EC-41EE-410C-B083-844AEDCB63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153078"/>
              </p:ext>
            </p:extLst>
          </p:nvPr>
        </p:nvGraphicFramePr>
        <p:xfrm>
          <a:off x="838200" y="1533525"/>
          <a:ext cx="9369741" cy="4088197"/>
        </p:xfrm>
        <a:graphic>
          <a:graphicData uri="http://schemas.openxmlformats.org/drawingml/2006/table">
            <a:tbl>
              <a:tblPr firstRow="1" bandRow="1"/>
              <a:tblGrid>
                <a:gridCol w="1900526">
                  <a:extLst>
                    <a:ext uri="{9D8B030D-6E8A-4147-A177-3AD203B41FA5}">
                      <a16:colId xmlns:a16="http://schemas.microsoft.com/office/drawing/2014/main" val="2018453636"/>
                    </a:ext>
                  </a:extLst>
                </a:gridCol>
                <a:gridCol w="2685235">
                  <a:extLst>
                    <a:ext uri="{9D8B030D-6E8A-4147-A177-3AD203B41FA5}">
                      <a16:colId xmlns:a16="http://schemas.microsoft.com/office/drawing/2014/main" val="165597886"/>
                    </a:ext>
                  </a:extLst>
                </a:gridCol>
                <a:gridCol w="1990355">
                  <a:extLst>
                    <a:ext uri="{9D8B030D-6E8A-4147-A177-3AD203B41FA5}">
                      <a16:colId xmlns:a16="http://schemas.microsoft.com/office/drawing/2014/main" val="2304842868"/>
                    </a:ext>
                  </a:extLst>
                </a:gridCol>
                <a:gridCol w="2793625">
                  <a:extLst>
                    <a:ext uri="{9D8B030D-6E8A-4147-A177-3AD203B41FA5}">
                      <a16:colId xmlns:a16="http://schemas.microsoft.com/office/drawing/2014/main" val="565514908"/>
                    </a:ext>
                  </a:extLst>
                </a:gridCol>
              </a:tblGrid>
              <a:tr h="5716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Tool/Operator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Common Options/Usage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Examples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489884"/>
                  </a:ext>
                </a:extLst>
              </a:tr>
              <a:tr h="5758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solidFill>
                            <a:srgbClr val="40404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Redirect </a:t>
                      </a:r>
                      <a:r>
                        <a:rPr lang="en-US" sz="1300" b="1" dirty="0" err="1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stdout</a:t>
                      </a:r>
                      <a:r>
                        <a:rPr lang="en-US" sz="1300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to a file (overwrite).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dirty="0">
                          <a:solidFill>
                            <a:srgbClr val="40404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command &gt; file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>
                          <a:solidFill>
                            <a:srgbClr val="40404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ls &gt; output.txt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849061"/>
                  </a:ext>
                </a:extLst>
              </a:tr>
              <a:tr h="5860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b="1">
                          <a:solidFill>
                            <a:srgbClr val="40404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US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Redirect </a:t>
                      </a:r>
                      <a:r>
                        <a:rPr lang="en-US" sz="1300" b="1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stdout</a:t>
                      </a:r>
                      <a:r>
                        <a:rPr lang="en-US" sz="130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to a file (append).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>
                          <a:solidFill>
                            <a:srgbClr val="40404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command &gt;&gt; file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>
                          <a:solidFill>
                            <a:srgbClr val="40404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echo "new line" &gt;&gt; log.txt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373768"/>
                  </a:ext>
                </a:extLst>
              </a:tr>
              <a:tr h="5716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b="1">
                          <a:solidFill>
                            <a:srgbClr val="40404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en-US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Redirect </a:t>
                      </a:r>
                      <a:r>
                        <a:rPr lang="en-US" sz="1300" b="1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stdin</a:t>
                      </a:r>
                      <a:r>
                        <a:rPr lang="en-US" sz="130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from a file.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>
                          <a:solidFill>
                            <a:srgbClr val="40404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command &lt; file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>
                          <a:solidFill>
                            <a:srgbClr val="40404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sort &lt; unsorted.txt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561761"/>
                  </a:ext>
                </a:extLst>
              </a:tr>
              <a:tr h="5860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b="1">
                          <a:solidFill>
                            <a:srgbClr val="40404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2&gt;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Redirect </a:t>
                      </a:r>
                      <a:r>
                        <a:rPr lang="en-US" sz="1300" b="1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stderr</a:t>
                      </a:r>
                      <a:r>
                        <a:rPr lang="en-US" sz="130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to a file.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>
                          <a:solidFill>
                            <a:srgbClr val="40404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command 2&gt; error.log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>
                          <a:solidFill>
                            <a:srgbClr val="40404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grep "error" logs.txt 2&gt; errors.log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312432"/>
                  </a:ext>
                </a:extLst>
              </a:tr>
              <a:tr h="5860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solidFill>
                            <a:srgbClr val="40404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&amp;&gt;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Redirect </a:t>
                      </a:r>
                      <a:r>
                        <a:rPr lang="en-US" sz="1300" b="1" dirty="0" err="1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stdout</a:t>
                      </a:r>
                      <a:r>
                        <a:rPr lang="en-US" sz="1300" b="1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+ stderr</a:t>
                      </a:r>
                      <a:r>
                        <a:rPr lang="en-US" sz="1300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to a file.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dirty="0">
                          <a:solidFill>
                            <a:srgbClr val="40404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command &amp;&gt; combined.log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dirty="0">
                          <a:solidFill>
                            <a:srgbClr val="40404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python script.py &amp;&gt; output.log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292580"/>
                  </a:ext>
                </a:extLst>
              </a:tr>
              <a:tr h="586008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b="1" kern="1200" dirty="0">
                          <a:solidFill>
                            <a:srgbClr val="40404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|</a:t>
                      </a:r>
                      <a:endParaRPr lang="en-US" sz="1300" b="1" kern="1200" dirty="0">
                        <a:solidFill>
                          <a:srgbClr val="404040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95250" marT="95250" marB="952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b="0" kern="1200" dirty="0">
                          <a:solidFill>
                            <a:srgbClr val="40404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Pipe </a:t>
                      </a:r>
                      <a:r>
                        <a:rPr lang="en-US" sz="1300" b="0" kern="1200" dirty="0" err="1">
                          <a:solidFill>
                            <a:srgbClr val="40404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stdout</a:t>
                      </a:r>
                      <a:r>
                        <a:rPr lang="en-US" sz="1300" b="0" kern="1200" dirty="0">
                          <a:solidFill>
                            <a:srgbClr val="40404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to another command.</a:t>
                      </a:r>
                      <a:endParaRPr lang="en-US" sz="1300" b="0" kern="1200" dirty="0">
                        <a:solidFill>
                          <a:srgbClr val="404040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b="0" kern="1200" dirty="0">
                          <a:solidFill>
                            <a:srgbClr val="40404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command1 | command2</a:t>
                      </a:r>
                      <a:endParaRPr lang="en-US" sz="1300" b="0" kern="1200" dirty="0">
                        <a:solidFill>
                          <a:srgbClr val="404040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b="0" kern="1200" dirty="0">
                          <a:solidFill>
                            <a:srgbClr val="404040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cat file.txt | grep "warning"</a:t>
                      </a:r>
                      <a:endParaRPr lang="en-US" sz="1300" b="0" kern="1200" dirty="0">
                        <a:solidFill>
                          <a:srgbClr val="404040"/>
                        </a:solidFill>
                        <a:effectLst/>
                        <a:latin typeface="Courier New" panose="02070309020205020404" pitchFamily="49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68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003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838A-7331-BFA4-59DB-21297DAF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19</a:t>
            </a:fld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207087B-BC82-43A1-A967-001A2F56A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1" y="443091"/>
            <a:ext cx="10372724" cy="541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682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63B94-493F-4F13-88D0-5C6D97AAC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404040"/>
                </a:solidFill>
                <a:effectLst/>
                <a:latin typeface="DeepSeek-CJK-patch"/>
              </a:rPr>
              <a:t>Workshop 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551EF-CD13-4D7D-A93E-CD31CFA9E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  <a:latin typeface="DeepSeek-CJK-patch"/>
              </a:rPr>
              <a:t>Understand system services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  <a:latin typeface="DeepSeek-CJK-patch"/>
              </a:rPr>
              <a:t>Learn about filtering and redirection tools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  <a:latin typeface="DeepSeek-CJK-patch"/>
              </a:rPr>
              <a:t>Share files across OS’s with Samba 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  <a:latin typeface="DeepSeek-CJK-patch"/>
              </a:rPr>
              <a:t>Set up ansible server for automation.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838A-7331-BFA4-59DB-21297DAF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63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E2417B-7181-47B5-B972-CA2F09859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i="0" dirty="0">
                <a:solidFill>
                  <a:srgbClr val="404040"/>
                </a:solidFill>
                <a:effectLst/>
                <a:latin typeface="DeepSeek-CJK-patch"/>
              </a:rPr>
              <a:t>Filtering &amp; Text Processing Tools</a:t>
            </a:r>
            <a:endParaRPr lang="en-US" b="0" i="0" dirty="0">
              <a:solidFill>
                <a:srgbClr val="404040"/>
              </a:solidFill>
              <a:effectLst/>
              <a:latin typeface="DeepSeek-CJK-patch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838A-7331-BFA4-59DB-21297DAF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7EAE4EC-41EE-410C-B083-844AEDCB63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299377"/>
              </p:ext>
            </p:extLst>
          </p:nvPr>
        </p:nvGraphicFramePr>
        <p:xfrm>
          <a:off x="838200" y="1381126"/>
          <a:ext cx="9982199" cy="4553851"/>
        </p:xfrm>
        <a:graphic>
          <a:graphicData uri="http://schemas.openxmlformats.org/drawingml/2006/table">
            <a:tbl>
              <a:tblPr firstRow="1" bandRow="1"/>
              <a:tblGrid>
                <a:gridCol w="2024755">
                  <a:extLst>
                    <a:ext uri="{9D8B030D-6E8A-4147-A177-3AD203B41FA5}">
                      <a16:colId xmlns:a16="http://schemas.microsoft.com/office/drawing/2014/main" val="2018453636"/>
                    </a:ext>
                  </a:extLst>
                </a:gridCol>
                <a:gridCol w="2860757">
                  <a:extLst>
                    <a:ext uri="{9D8B030D-6E8A-4147-A177-3AD203B41FA5}">
                      <a16:colId xmlns:a16="http://schemas.microsoft.com/office/drawing/2014/main" val="165597886"/>
                    </a:ext>
                  </a:extLst>
                </a:gridCol>
                <a:gridCol w="2120455">
                  <a:extLst>
                    <a:ext uri="{9D8B030D-6E8A-4147-A177-3AD203B41FA5}">
                      <a16:colId xmlns:a16="http://schemas.microsoft.com/office/drawing/2014/main" val="2304842868"/>
                    </a:ext>
                  </a:extLst>
                </a:gridCol>
                <a:gridCol w="2976232">
                  <a:extLst>
                    <a:ext uri="{9D8B030D-6E8A-4147-A177-3AD203B41FA5}">
                      <a16:colId xmlns:a16="http://schemas.microsoft.com/office/drawing/2014/main" val="565514908"/>
                    </a:ext>
                  </a:extLst>
                </a:gridCol>
              </a:tblGrid>
              <a:tr h="4767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Tool/Operator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Common Options/Usage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Examples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489884"/>
                  </a:ext>
                </a:extLst>
              </a:tr>
              <a:tr h="6886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grep</a:t>
                      </a:r>
                      <a:endParaRPr lang="en-US" sz="18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95250" marT="95250" marB="952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Search for patterns in text.</a:t>
                      </a:r>
                      <a:endParaRPr lang="en-US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-i</a:t>
                      </a:r>
                      <a:r>
                        <a:rPr lang="en-US" sz="115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 (case-insensitive)</a:t>
                      </a:r>
                      <a:br>
                        <a:rPr lang="en-US" sz="115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</a:br>
                      <a:r>
                        <a:rPr lang="en-US" sz="100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-v</a:t>
                      </a:r>
                      <a:r>
                        <a:rPr lang="en-US" sz="115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 (invert match)</a:t>
                      </a:r>
                      <a:br>
                        <a:rPr lang="en-US" sz="115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</a:br>
                      <a:r>
                        <a:rPr lang="en-US" sz="100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-n</a:t>
                      </a:r>
                      <a:r>
                        <a:rPr lang="en-US" sz="115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 (line numbers)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grep -i "error" /var/log/syslog</a:t>
                      </a:r>
                      <a:br>
                        <a:rPr lang="en-US" sz="115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</a:br>
                      <a:r>
                        <a:rPr lang="en-US" sz="100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ps aux | grep "nginx"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849061"/>
                  </a:ext>
                </a:extLst>
              </a:tr>
              <a:tr h="4976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awk</a:t>
                      </a:r>
                      <a:endParaRPr lang="en-US" sz="18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95250" marT="95250" marB="952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Pattern scanning and text processing.</a:t>
                      </a:r>
                      <a:endParaRPr lang="en-US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-F</a:t>
                      </a:r>
                      <a:r>
                        <a:rPr lang="en-US" sz="115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 (field separator)</a:t>
                      </a:r>
                      <a:br>
                        <a:rPr lang="en-US" sz="115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</a:br>
                      <a:r>
                        <a:rPr lang="en-US" sz="100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{print $N}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awk -F: '{print $1}' /</a:t>
                      </a:r>
                      <a:r>
                        <a:rPr lang="en-US" sz="1000" dirty="0" err="1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etc</a:t>
                      </a: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/passwd</a:t>
                      </a:r>
                      <a:br>
                        <a:rPr lang="en-US" sz="1150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</a:b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df | awk '$4 &gt; 90 {print $1}'</a:t>
                      </a:r>
                      <a:endParaRPr lang="en-US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373768"/>
                  </a:ext>
                </a:extLst>
              </a:tr>
              <a:tr h="6647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sed</a:t>
                      </a:r>
                      <a:endParaRPr lang="en-US" sz="18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95250" marT="95250" marB="952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Stream editor (text substitution).</a:t>
                      </a:r>
                      <a:endParaRPr lang="en-US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s/old/new/g</a:t>
                      </a:r>
                      <a:r>
                        <a:rPr lang="en-US" sz="1150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 (replace)</a:t>
                      </a:r>
                      <a:br>
                        <a:rPr lang="en-US" sz="1150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</a:b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-</a:t>
                      </a:r>
                      <a:r>
                        <a:rPr lang="en-US" sz="1000" dirty="0" err="1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i</a:t>
                      </a:r>
                      <a:r>
                        <a:rPr lang="en-US" sz="1150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 (in-place)</a:t>
                      </a:r>
                      <a:endParaRPr lang="en-US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sed 's/foo/bar/g' file.txt</a:t>
                      </a:r>
                      <a:br>
                        <a:rPr lang="en-US" sz="115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</a:br>
                      <a:r>
                        <a:rPr lang="en-US" sz="100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sed -i '/^#/d' config.conf</a:t>
                      </a:r>
                      <a:r>
                        <a:rPr lang="en-US" sz="115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 (delete comments)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561761"/>
                  </a:ext>
                </a:extLst>
              </a:tr>
              <a:tr h="5152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cut</a:t>
                      </a:r>
                      <a:endParaRPr lang="en-US" sz="18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95250" marT="95250" marB="952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Extract columns from text.</a:t>
                      </a:r>
                      <a:endParaRPr lang="en-US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-d</a:t>
                      </a:r>
                      <a:r>
                        <a:rPr lang="en-US" sz="1150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 (delimiter)</a:t>
                      </a:r>
                      <a:br>
                        <a:rPr lang="en-US" sz="1150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</a:b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-f</a:t>
                      </a:r>
                      <a:r>
                        <a:rPr lang="en-US" sz="1150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 (fields)</a:t>
                      </a:r>
                      <a:endParaRPr lang="en-US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cut -d: -f1,3 /etc/passwd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312432"/>
                  </a:ext>
                </a:extLst>
              </a:tr>
              <a:tr h="5152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sort</a:t>
                      </a:r>
                      <a:endParaRPr lang="en-US" sz="18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95250" marT="95250" marB="952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Sort lines of text.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-r</a:t>
                      </a:r>
                      <a:r>
                        <a:rPr lang="en-US" sz="1150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 (reverse)</a:t>
                      </a:r>
                      <a:br>
                        <a:rPr lang="en-US" sz="1150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</a:b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-n</a:t>
                      </a:r>
                      <a:r>
                        <a:rPr lang="en-US" sz="1150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 (numeric sort)</a:t>
                      </a:r>
                      <a:endParaRPr lang="en-US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sort -nr data.txt</a:t>
                      </a:r>
                      <a:br>
                        <a:rPr lang="en-US" sz="1150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</a:b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du -</a:t>
                      </a:r>
                      <a:r>
                        <a:rPr lang="en-US" sz="1000" dirty="0" err="1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sh</a:t>
                      </a: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 * | sort -h</a:t>
                      </a:r>
                      <a:endParaRPr lang="en-US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292580"/>
                  </a:ext>
                </a:extLst>
              </a:tr>
              <a:tr h="5152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uniq</a:t>
                      </a:r>
                      <a:endParaRPr lang="en-US" sz="18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95250" marT="95250" marB="952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Remove duplicate lines.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-c</a:t>
                      </a:r>
                      <a:r>
                        <a:rPr lang="en-US" sz="115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 (count occurrences)</a:t>
                      </a:r>
                      <a:br>
                        <a:rPr lang="en-US" sz="115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</a:br>
                      <a:r>
                        <a:rPr lang="en-US" sz="100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-d</a:t>
                      </a:r>
                      <a:r>
                        <a:rPr lang="en-US" sz="115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 (show duplicates)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sort file.txt | </a:t>
                      </a:r>
                      <a:r>
                        <a:rPr lang="en-US" sz="1000" dirty="0" err="1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uniq</a:t>
                      </a: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 -c</a:t>
                      </a:r>
                      <a:endParaRPr lang="en-US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12538"/>
                  </a:ext>
                </a:extLst>
              </a:tr>
              <a:tr h="4887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tee</a:t>
                      </a:r>
                      <a:endParaRPr lang="en-US" sz="18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95250" marT="95250" marB="952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Split output to a file and stdout.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-a</a:t>
                      </a:r>
                      <a:r>
                        <a:rPr lang="en-US" sz="115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 (append)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ls -l | tee dir_list.txt</a:t>
                      </a:r>
                      <a:endParaRPr lang="en-US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68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579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E2417B-7181-47B5-B972-CA2F09859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i="0" dirty="0">
                <a:solidFill>
                  <a:srgbClr val="404040"/>
                </a:solidFill>
                <a:effectLst/>
                <a:latin typeface="DeepSeek-CJK-patch"/>
              </a:rPr>
              <a:t>Filtering &amp; Text Processing Tools</a:t>
            </a:r>
            <a:endParaRPr lang="en-US" b="0" i="0" dirty="0">
              <a:solidFill>
                <a:srgbClr val="404040"/>
              </a:solidFill>
              <a:effectLst/>
              <a:latin typeface="DeepSeek-CJK-patch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838A-7331-BFA4-59DB-21297DAF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7EAE4EC-41EE-410C-B083-844AEDCB63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560962"/>
              </p:ext>
            </p:extLst>
          </p:nvPr>
        </p:nvGraphicFramePr>
        <p:xfrm>
          <a:off x="838199" y="1381126"/>
          <a:ext cx="10201274" cy="4076699"/>
        </p:xfrm>
        <a:graphic>
          <a:graphicData uri="http://schemas.openxmlformats.org/drawingml/2006/table">
            <a:tbl>
              <a:tblPr firstRow="1" bandRow="1"/>
              <a:tblGrid>
                <a:gridCol w="2069191">
                  <a:extLst>
                    <a:ext uri="{9D8B030D-6E8A-4147-A177-3AD203B41FA5}">
                      <a16:colId xmlns:a16="http://schemas.microsoft.com/office/drawing/2014/main" val="2018453636"/>
                    </a:ext>
                  </a:extLst>
                </a:gridCol>
                <a:gridCol w="2923541">
                  <a:extLst>
                    <a:ext uri="{9D8B030D-6E8A-4147-A177-3AD203B41FA5}">
                      <a16:colId xmlns:a16="http://schemas.microsoft.com/office/drawing/2014/main" val="165597886"/>
                    </a:ext>
                  </a:extLst>
                </a:gridCol>
                <a:gridCol w="2166992">
                  <a:extLst>
                    <a:ext uri="{9D8B030D-6E8A-4147-A177-3AD203B41FA5}">
                      <a16:colId xmlns:a16="http://schemas.microsoft.com/office/drawing/2014/main" val="2304842868"/>
                    </a:ext>
                  </a:extLst>
                </a:gridCol>
                <a:gridCol w="3041550">
                  <a:extLst>
                    <a:ext uri="{9D8B030D-6E8A-4147-A177-3AD203B41FA5}">
                      <a16:colId xmlns:a16="http://schemas.microsoft.com/office/drawing/2014/main" val="565514908"/>
                    </a:ext>
                  </a:extLst>
                </a:gridCol>
              </a:tblGrid>
              <a:tr h="5860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Tool/Operator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Common Options/Usage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Examples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489884"/>
                  </a:ext>
                </a:extLst>
              </a:tr>
              <a:tr h="6202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tr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95250" marT="95250" marB="952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Translate or delete characters.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-d</a:t>
                      </a:r>
                      <a:r>
                        <a:rPr lang="en-US" sz="115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 (delete)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echo "HELLO" | tr 'A-Z' 'a-z'</a:t>
                      </a:r>
                      <a:br>
                        <a:rPr lang="en-US" sz="115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</a:br>
                      <a:r>
                        <a:rPr lang="en-US" sz="100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cat file.txt | tr -d '\r'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373768"/>
                  </a:ext>
                </a:extLst>
              </a:tr>
              <a:tr h="8170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head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95250" marT="95250" marB="952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Display the first N lines of a file.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-n 10</a:t>
                      </a:r>
                      <a:r>
                        <a:rPr lang="en-US" sz="115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 (show 10 lines)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head -n 5 /var/log/syslog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561761"/>
                  </a:ext>
                </a:extLst>
              </a:tr>
              <a:tr h="6481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tail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95250" marT="95250" marB="952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Display the last N lines of a file.</a:t>
                      </a:r>
                      <a:endParaRPr lang="en-US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-n 10</a:t>
                      </a:r>
                      <a:br>
                        <a:rPr lang="en-US" sz="115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</a:br>
                      <a:r>
                        <a:rPr lang="en-US" sz="100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-f</a:t>
                      </a:r>
                      <a:r>
                        <a:rPr lang="en-US" sz="115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 (follow in real-time)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tail -f /var/log/nginx/access.log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312432"/>
                  </a:ext>
                </a:extLst>
              </a:tr>
              <a:tr h="6333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xargs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95250" marT="95250" marB="952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Build commands from stdin.</a:t>
                      </a:r>
                      <a:endParaRPr lang="en-US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-I{}</a:t>
                      </a:r>
                      <a:r>
                        <a:rPr lang="en-US" sz="115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 (replace string)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find . -name "*.log" | xargs rm</a:t>
                      </a:r>
                      <a:br>
                        <a:rPr lang="en-US" sz="115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</a:br>
                      <a:r>
                        <a:rPr lang="en-US" sz="100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ls *.txt | xargs -I{} cp {} backup/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292580"/>
                  </a:ext>
                </a:extLst>
              </a:tr>
              <a:tr h="7718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Find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95250" marT="95250" marB="952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Search for files/directories.</a:t>
                      </a:r>
                      <a:endParaRPr lang="en-US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-name</a:t>
                      </a:r>
                      <a:r>
                        <a:rPr lang="en-US" sz="1150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 (name pattern)</a:t>
                      </a:r>
                      <a:br>
                        <a:rPr lang="en-US" sz="1150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</a:b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-exec</a:t>
                      </a:r>
                      <a:r>
                        <a:rPr lang="en-US" sz="1150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 (run command)</a:t>
                      </a:r>
                      <a:endParaRPr lang="en-US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find /var/log -name "*.log"</a:t>
                      </a:r>
                      <a:br>
                        <a:rPr lang="en-US" sz="1150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</a:b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find . -type f -exec </a:t>
                      </a:r>
                      <a:r>
                        <a:rPr lang="en-US" sz="1000" dirty="0" err="1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chmod</a:t>
                      </a: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 644 {} \;</a:t>
                      </a:r>
                      <a:endParaRPr lang="en-US" sz="11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12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214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E2417B-7181-47B5-B972-CA2F09859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i="0" dirty="0">
                <a:solidFill>
                  <a:srgbClr val="404040"/>
                </a:solidFill>
                <a:effectLst/>
                <a:latin typeface="DeepSeek-CJK-patch"/>
              </a:rPr>
              <a:t>Automation with Ansible</a:t>
            </a:r>
            <a:endParaRPr lang="en-US" b="0" i="0" dirty="0">
              <a:solidFill>
                <a:srgbClr val="404040"/>
              </a:solidFill>
              <a:effectLst/>
              <a:latin typeface="DeepSeek-CJK-patch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E65225-13AF-43B7-800D-45AB2404F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24000"/>
            <a:ext cx="10934700" cy="4652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What is Ansible?</a:t>
            </a:r>
          </a:p>
          <a:p>
            <a:r>
              <a:rPr lang="en-US" dirty="0"/>
              <a:t>Agentless Automation: Manages systems over SSH (no client installation required).</a:t>
            </a:r>
          </a:p>
          <a:p>
            <a:r>
              <a:rPr lang="en-US" dirty="0"/>
              <a:t>Idempotent: Ensures consistent state regardless of current system status.</a:t>
            </a:r>
          </a:p>
          <a:p>
            <a:r>
              <a:rPr lang="en-US" dirty="0"/>
              <a:t>YAML Playbooks: Declarative configuration files for defining tasks.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Why Ansible on Rocky Linux?</a:t>
            </a:r>
          </a:p>
          <a:p>
            <a:r>
              <a:rPr lang="en-US" dirty="0"/>
              <a:t>Simplify server provisioning, configuration, and application deployment.</a:t>
            </a:r>
          </a:p>
          <a:p>
            <a:r>
              <a:rPr lang="en-US" dirty="0"/>
              <a:t>Integrates seamlessly with RHEL-based systems (uses </a:t>
            </a:r>
            <a:r>
              <a:rPr lang="en-US" dirty="0" err="1"/>
              <a:t>dnf</a:t>
            </a:r>
            <a:r>
              <a:rPr lang="en-US" dirty="0"/>
              <a:t> modules).</a:t>
            </a:r>
          </a:p>
          <a:p>
            <a:r>
              <a:rPr lang="en-US" dirty="0"/>
              <a:t>Minimal setup: Requires only Python and SSH access.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838A-7331-BFA4-59DB-21297DAF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37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E2417B-7181-47B5-B972-CA2F09859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i="0" dirty="0">
                <a:solidFill>
                  <a:srgbClr val="404040"/>
                </a:solidFill>
                <a:effectLst/>
                <a:latin typeface="DeepSeek-CJK-patch"/>
              </a:rPr>
              <a:t>Ansible Playbook Example</a:t>
            </a:r>
            <a:endParaRPr lang="en-US" b="0" i="0" dirty="0">
              <a:solidFill>
                <a:srgbClr val="404040"/>
              </a:solidFill>
              <a:effectLst/>
              <a:latin typeface="DeepSeek-CJK-patch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E65225-13AF-43B7-800D-45AB2404F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24000"/>
            <a:ext cx="10934700" cy="465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0" dirty="0">
                <a:solidFill>
                  <a:srgbClr val="404040"/>
                </a:solidFill>
                <a:effectLst/>
                <a:latin typeface="DeepSeek-CJK-patch"/>
              </a:rPr>
              <a:t>Step 1: Install Ansible</a:t>
            </a:r>
          </a:p>
          <a:p>
            <a:pPr marL="0" indent="0">
              <a:buNone/>
            </a:pPr>
            <a:endParaRPr lang="en-US" b="1" dirty="0">
              <a:solidFill>
                <a:srgbClr val="404040"/>
              </a:solidFill>
              <a:latin typeface="DeepSeek-CJK-patch"/>
            </a:endParaRPr>
          </a:p>
          <a:p>
            <a:pPr marL="0" indent="0">
              <a:buNone/>
            </a:pPr>
            <a:endParaRPr lang="en-US" b="1" dirty="0">
              <a:solidFill>
                <a:srgbClr val="404040"/>
              </a:solidFill>
              <a:latin typeface="DeepSeek-CJK-patch"/>
            </a:endParaRPr>
          </a:p>
          <a:p>
            <a:pPr marL="0" indent="0">
              <a:buNone/>
            </a:pPr>
            <a:r>
              <a:rPr lang="en-US" b="1" i="0" dirty="0">
                <a:solidFill>
                  <a:srgbClr val="404040"/>
                </a:solidFill>
                <a:effectLst/>
                <a:latin typeface="DeepSeek-CJK-patch"/>
              </a:rPr>
              <a:t>Step 2: Create Inventory File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838A-7331-BFA4-59DB-21297DAF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23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F2CC8531-C0CC-49C0-BFBE-EAD9092FD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863" y="2004418"/>
            <a:ext cx="5519135" cy="769441"/>
          </a:xfrm>
          <a:prstGeom prst="rect">
            <a:avLst/>
          </a:prstGeom>
          <a:solidFill>
            <a:srgbClr val="F7F8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11192E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2000" b="1" i="0" dirty="0">
                <a:effectLst/>
                <a:latin typeface="Epilogue"/>
              </a:rPr>
              <a:t>sudo </a:t>
            </a:r>
            <a:r>
              <a:rPr lang="es-ES" sz="2000" b="1" i="0" dirty="0" err="1">
                <a:effectLst/>
                <a:latin typeface="Epilogue"/>
              </a:rPr>
              <a:t>dnf</a:t>
            </a:r>
            <a:r>
              <a:rPr lang="es-ES" sz="2000" b="1" i="0" dirty="0">
                <a:effectLst/>
                <a:latin typeface="Epilogue"/>
              </a:rPr>
              <a:t> </a:t>
            </a:r>
            <a:r>
              <a:rPr lang="es-ES" sz="2000" b="1" i="0" dirty="0" err="1">
                <a:effectLst/>
                <a:latin typeface="Epilogue"/>
              </a:rPr>
              <a:t>install</a:t>
            </a:r>
            <a:r>
              <a:rPr lang="es-ES" sz="2000" b="1" i="0" dirty="0">
                <a:effectLst/>
                <a:latin typeface="Epilogue"/>
              </a:rPr>
              <a:t> </a:t>
            </a:r>
            <a:r>
              <a:rPr lang="es-ES" sz="2000" b="1" i="0" dirty="0" err="1">
                <a:effectLst/>
                <a:latin typeface="Epilogue"/>
              </a:rPr>
              <a:t>epel-release</a:t>
            </a:r>
            <a:r>
              <a:rPr lang="es-ES" sz="2000" b="1" i="0" dirty="0">
                <a:effectLst/>
                <a:latin typeface="Epilogue"/>
              </a:rPr>
              <a:t> -y</a:t>
            </a:r>
          </a:p>
          <a:p>
            <a:r>
              <a:rPr lang="es-ES" sz="2000" b="1" i="0" dirty="0">
                <a:effectLst/>
                <a:latin typeface="Epilogue"/>
              </a:rPr>
              <a:t>sudo </a:t>
            </a:r>
            <a:r>
              <a:rPr lang="es-ES" sz="2000" b="1" i="0" dirty="0" err="1">
                <a:effectLst/>
                <a:latin typeface="Epilogue"/>
              </a:rPr>
              <a:t>dnf</a:t>
            </a:r>
            <a:r>
              <a:rPr lang="es-ES" sz="2000" b="1" i="0" dirty="0">
                <a:effectLst/>
                <a:latin typeface="Epilogue"/>
              </a:rPr>
              <a:t> </a:t>
            </a:r>
            <a:r>
              <a:rPr lang="es-ES" sz="2000" b="1" i="0" dirty="0" err="1">
                <a:effectLst/>
                <a:latin typeface="Epilogue"/>
              </a:rPr>
              <a:t>install</a:t>
            </a:r>
            <a:r>
              <a:rPr lang="es-ES" sz="2000" b="1" i="0" dirty="0">
                <a:effectLst/>
                <a:latin typeface="Epilogue"/>
              </a:rPr>
              <a:t> ansible -y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79B5200-21AF-46E7-9515-DD1C2B756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863" y="3545533"/>
            <a:ext cx="5519135" cy="1077218"/>
          </a:xfrm>
          <a:prstGeom prst="rect">
            <a:avLst/>
          </a:prstGeom>
          <a:solidFill>
            <a:srgbClr val="F7F8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11192E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i="0" dirty="0">
                <a:effectLst/>
                <a:latin typeface="Epilogue"/>
              </a:rPr>
              <a:t># ~/inventory.ini</a:t>
            </a:r>
          </a:p>
          <a:p>
            <a:r>
              <a:rPr lang="en-US" sz="2000" b="1" i="0" dirty="0">
                <a:effectLst/>
                <a:latin typeface="Epilogue"/>
              </a:rPr>
              <a:t>[</a:t>
            </a:r>
            <a:r>
              <a:rPr lang="en-US" sz="2000" b="1" i="0" dirty="0" err="1">
                <a:effectLst/>
                <a:latin typeface="Epilogue"/>
              </a:rPr>
              <a:t>web_servers</a:t>
            </a:r>
            <a:r>
              <a:rPr lang="en-US" sz="2000" b="1" i="0" dirty="0">
                <a:effectLst/>
                <a:latin typeface="Epilogue"/>
              </a:rPr>
              <a:t>]</a:t>
            </a:r>
          </a:p>
          <a:p>
            <a:r>
              <a:rPr lang="en-US" sz="2000" b="1" i="0" dirty="0">
                <a:effectLst/>
                <a:latin typeface="Epilogue"/>
              </a:rPr>
              <a:t>rocky-server1 </a:t>
            </a:r>
            <a:r>
              <a:rPr lang="en-US" sz="2000" b="1" i="0" dirty="0" err="1">
                <a:effectLst/>
                <a:latin typeface="Epilogue"/>
              </a:rPr>
              <a:t>ansible_host</a:t>
            </a:r>
            <a:r>
              <a:rPr lang="en-US" sz="2000" b="1" i="0" dirty="0">
                <a:effectLst/>
                <a:latin typeface="Epilogue"/>
              </a:rPr>
              <a:t>=192.168.1.100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799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E2417B-7181-47B5-B972-CA2F09859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i="0" dirty="0">
                <a:solidFill>
                  <a:srgbClr val="404040"/>
                </a:solidFill>
                <a:effectLst/>
                <a:latin typeface="DeepSeek-CJK-patch"/>
              </a:rPr>
              <a:t>Ansible Playbook Example</a:t>
            </a:r>
            <a:endParaRPr lang="en-US" b="0" i="0" dirty="0">
              <a:solidFill>
                <a:srgbClr val="404040"/>
              </a:solidFill>
              <a:effectLst/>
              <a:latin typeface="DeepSeek-CJK-patch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E65225-13AF-43B7-800D-45AB2404F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24000"/>
            <a:ext cx="10934700" cy="465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0" dirty="0">
                <a:solidFill>
                  <a:srgbClr val="404040"/>
                </a:solidFill>
                <a:effectLst/>
                <a:latin typeface="DeepSeek-CJK-patch"/>
              </a:rPr>
              <a:t>Step 3: Write a Playbook (</a:t>
            </a:r>
            <a:r>
              <a:rPr lang="en-US" b="1" i="0" dirty="0" err="1">
                <a:solidFill>
                  <a:srgbClr val="404040"/>
                </a:solidFill>
                <a:effectLst/>
                <a:latin typeface="DeepSeek-CJK-patch"/>
              </a:rPr>
              <a:t>deploy_apache.yml</a:t>
            </a:r>
            <a:r>
              <a:rPr lang="en-US" b="1" i="0" dirty="0">
                <a:solidFill>
                  <a:srgbClr val="404040"/>
                </a:solidFill>
                <a:effectLst/>
                <a:latin typeface="DeepSeek-CJK-patch"/>
              </a:rPr>
              <a:t>):</a:t>
            </a:r>
          </a:p>
          <a:p>
            <a:pPr marL="0" indent="0">
              <a:buNone/>
            </a:pPr>
            <a:endParaRPr lang="en-US" b="1" dirty="0">
              <a:solidFill>
                <a:srgbClr val="404040"/>
              </a:solidFill>
              <a:latin typeface="DeepSeek-CJK-patch"/>
            </a:endParaRPr>
          </a:p>
          <a:p>
            <a:pPr marL="0" indent="0">
              <a:buNone/>
            </a:pPr>
            <a:endParaRPr lang="en-US" b="1" dirty="0">
              <a:solidFill>
                <a:srgbClr val="404040"/>
              </a:solidFill>
              <a:latin typeface="DeepSeek-CJK-patch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838A-7331-BFA4-59DB-21297DAF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24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F2CC8531-C0CC-49C0-BFBE-EAD9092FD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865" y="1965648"/>
            <a:ext cx="5404835" cy="4001095"/>
          </a:xfrm>
          <a:prstGeom prst="rect">
            <a:avLst/>
          </a:prstGeom>
          <a:solidFill>
            <a:srgbClr val="F7F8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 name: Install and Start Apache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hosts: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web_servers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11192E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become: yes  # Run as root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tasks: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- name: Install Apache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name: httpd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state: present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11192E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- name: Start and Enable Apache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service: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name: httpd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state: started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enabled: yes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11192E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- name: Ensure port 80 is open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firewalld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port: 80/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11192E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permanent: yes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state: enabled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notify: reload firewall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11192E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handlers: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- name: reload firewall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command: firewall-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--reload</a:t>
            </a:r>
          </a:p>
        </p:txBody>
      </p:sp>
    </p:spTree>
    <p:extLst>
      <p:ext uri="{BB962C8B-B14F-4D97-AF65-F5344CB8AC3E}">
        <p14:creationId xmlns:p14="http://schemas.microsoft.com/office/powerpoint/2010/main" val="3640416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E2417B-7181-47B5-B972-CA2F09859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i="0" dirty="0">
                <a:solidFill>
                  <a:srgbClr val="404040"/>
                </a:solidFill>
                <a:effectLst/>
                <a:latin typeface="DeepSeek-CJK-patch"/>
              </a:rPr>
              <a:t>Ansible Playbook Example</a:t>
            </a:r>
            <a:endParaRPr lang="en-US" b="0" i="0" dirty="0">
              <a:solidFill>
                <a:srgbClr val="404040"/>
              </a:solidFill>
              <a:effectLst/>
              <a:latin typeface="DeepSeek-CJK-patch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E65225-13AF-43B7-800D-45AB2404F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24000"/>
            <a:ext cx="10934700" cy="4652963"/>
          </a:xfrm>
        </p:spPr>
        <p:txBody>
          <a:bodyPr>
            <a:normAutofit/>
          </a:bodyPr>
          <a:lstStyle/>
          <a:p>
            <a:pPr algn="l"/>
            <a:r>
              <a:rPr lang="en-US" b="1" i="0" dirty="0">
                <a:solidFill>
                  <a:srgbClr val="404040"/>
                </a:solidFill>
                <a:effectLst/>
                <a:latin typeface="DeepSeek-CJK-patch"/>
              </a:rPr>
              <a:t>Step 4: Run the Playbook</a:t>
            </a:r>
          </a:p>
          <a:p>
            <a:pPr algn="l"/>
            <a:endParaRPr lang="en-US" b="1" dirty="0">
              <a:solidFill>
                <a:srgbClr val="404040"/>
              </a:solidFill>
              <a:latin typeface="DeepSeek-CJK-patch"/>
            </a:endParaRPr>
          </a:p>
          <a:p>
            <a:pPr algn="l"/>
            <a:endParaRPr lang="en-US" b="1" i="0" dirty="0">
              <a:solidFill>
                <a:srgbClr val="404040"/>
              </a:solidFill>
              <a:effectLst/>
              <a:latin typeface="DeepSeek-CJK-patch"/>
            </a:endParaRPr>
          </a:p>
          <a:p>
            <a:pPr algn="l"/>
            <a:endParaRPr lang="en-US" b="1" dirty="0">
              <a:solidFill>
                <a:srgbClr val="404040"/>
              </a:solidFill>
              <a:latin typeface="DeepSeek-CJK-patch"/>
            </a:endParaRPr>
          </a:p>
          <a:p>
            <a:pPr algn="l"/>
            <a:r>
              <a:rPr lang="en-US" b="0" i="0" dirty="0">
                <a:solidFill>
                  <a:srgbClr val="404040"/>
                </a:solidFill>
                <a:effectLst/>
                <a:latin typeface="DeepSeek-CJK-patch"/>
              </a:rPr>
              <a:t>This example demonstrates installing Apache, configuring the firewall, and ensuring idempotency. Adjust IPs and users for your lab! </a:t>
            </a:r>
          </a:p>
          <a:p>
            <a:pPr marL="0" indent="0">
              <a:buNone/>
            </a:pPr>
            <a:br>
              <a:rPr lang="en-US" b="0" i="0" dirty="0">
                <a:solidFill>
                  <a:srgbClr val="800080"/>
                </a:solidFill>
                <a:effectLst/>
                <a:latin typeface="DeepSeek-CJK-patch"/>
              </a:rPr>
            </a:br>
            <a:endParaRPr lang="en-US" b="0" i="0" dirty="0">
              <a:solidFill>
                <a:srgbClr val="404040"/>
              </a:solidFill>
              <a:effectLst/>
              <a:latin typeface="DeepSeek-CJK-patch"/>
            </a:endParaRPr>
          </a:p>
          <a:p>
            <a:pPr marL="0" indent="0">
              <a:buNone/>
            </a:pPr>
            <a:endParaRPr lang="en-US" b="1" dirty="0">
              <a:solidFill>
                <a:srgbClr val="404040"/>
              </a:solidFill>
              <a:latin typeface="DeepSeek-CJK-patch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838A-7331-BFA4-59DB-21297DAF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25</a:t>
            </a:fld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79B5200-21AF-46E7-9515-DD1C2B756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63" y="2195959"/>
            <a:ext cx="5519135" cy="461665"/>
          </a:xfrm>
          <a:prstGeom prst="rect">
            <a:avLst/>
          </a:prstGeom>
          <a:solidFill>
            <a:srgbClr val="F7F8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11192E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i="0" dirty="0">
                <a:effectLst/>
                <a:latin typeface="Epilogue"/>
              </a:rPr>
              <a:t>ansible-playbook -</a:t>
            </a:r>
            <a:r>
              <a:rPr lang="en-US" sz="2000" b="1" i="0" dirty="0" err="1">
                <a:effectLst/>
                <a:latin typeface="Epilogue"/>
              </a:rPr>
              <a:t>i</a:t>
            </a:r>
            <a:r>
              <a:rPr lang="en-US" sz="2000" b="1" i="0" dirty="0">
                <a:effectLst/>
                <a:latin typeface="Epilogue"/>
              </a:rPr>
              <a:t> inventory.ini </a:t>
            </a:r>
            <a:r>
              <a:rPr lang="en-US" sz="2000" b="1" i="0" dirty="0" err="1">
                <a:effectLst/>
                <a:latin typeface="Epilogue"/>
              </a:rPr>
              <a:t>deploy_apache.yml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583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C0A3-B24A-471B-A12F-B6F0D549C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PXE server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10E97-C117-4E61-B0F2-C6C39C179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838A-7331-BFA4-59DB-21297DAF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26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620935-AD2D-46B5-87F7-49B2D5716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717" y="533400"/>
            <a:ext cx="7343833" cy="549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79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C0A3-B24A-471B-A12F-B6F0D549C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PXE server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10E97-C117-4E61-B0F2-C6C39C179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838A-7331-BFA4-59DB-21297DAF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9CA751-E49D-4739-AFC9-D1D72C8D2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534" y="1646238"/>
            <a:ext cx="7882932" cy="399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72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EB02F-AB1D-402D-B552-A0CAAAE90B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8ECA8A-92E2-42C5-8B2D-828D2C9A4C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838A-7331-BFA4-59DB-21297DAF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24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EB02F-AB1D-402D-B552-A0CAAAE90B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8ECA8A-92E2-42C5-8B2D-828D2C9A4C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838A-7331-BFA4-59DB-21297DAF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18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5D26A-9C75-4740-89CA-0C6D580D3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06FCE-8098-435B-831C-95DA9CDCE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404040"/>
                </a:solidFill>
                <a:effectLst/>
                <a:latin typeface="DeepSeek-CJK-patch"/>
              </a:rPr>
              <a:t>System Monitoring 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404040"/>
                </a:solidFill>
                <a:effectLst/>
                <a:latin typeface="DeepSeek-CJK-patch"/>
              </a:rPr>
              <a:t>Log Analysis 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404040"/>
                </a:solidFill>
                <a:effectLst/>
                <a:latin typeface="DeepSeek-CJK-patch"/>
              </a:rPr>
              <a:t>Redirection &amp; Filtering 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404040"/>
                </a:solidFill>
                <a:effectLst/>
                <a:latin typeface="DeepSeek-CJK-patch"/>
              </a:rPr>
              <a:t>Process Management 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404040"/>
                </a:solidFill>
                <a:effectLst/>
                <a:latin typeface="DeepSeek-CJK-patch"/>
              </a:rPr>
              <a:t>PXE Server Basics 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404040"/>
                </a:solidFill>
                <a:effectLst/>
                <a:latin typeface="DeepSeek-CJK-patch"/>
              </a:rPr>
              <a:t>Ansible Automation 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404040"/>
                </a:solidFill>
                <a:effectLst/>
                <a:latin typeface="DeepSeek-CJK-patch"/>
              </a:rPr>
              <a:t>Q&amp;A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838A-7331-BFA4-59DB-21297DAF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E6ABC-FD81-44E3-9C53-22593D02B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31B4E"/>
                </a:solidFill>
                <a:effectLst/>
                <a:latin typeface="Epilogue"/>
              </a:rPr>
              <a:t>How to configure SAMBA Mount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4F47C-0B66-411D-8788-86C267B59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284" y="1690688"/>
            <a:ext cx="11453037" cy="4351338"/>
          </a:xfrm>
        </p:spPr>
        <p:txBody>
          <a:bodyPr>
            <a:normAutofit/>
          </a:bodyPr>
          <a:lstStyle/>
          <a:p>
            <a:r>
              <a:rPr lang="en-US" b="1" i="0" u="none" strike="noStrike" dirty="0">
                <a:effectLst/>
                <a:latin typeface="Epilogue"/>
              </a:rPr>
              <a:t>Step 1 — Downloading and Installing the Components</a:t>
            </a:r>
          </a:p>
          <a:p>
            <a:endParaRPr lang="en-US" b="1" i="0" dirty="0">
              <a:effectLst/>
              <a:latin typeface="Epilogue"/>
            </a:endParaRPr>
          </a:p>
          <a:p>
            <a:endParaRPr lang="en-US" b="1" i="0" dirty="0">
              <a:effectLst/>
              <a:latin typeface="Epilogue"/>
            </a:endParaRPr>
          </a:p>
          <a:p>
            <a:r>
              <a:rPr lang="en-US" b="1" i="0" u="none" strike="noStrike" dirty="0">
                <a:effectLst/>
                <a:latin typeface="Epilogue"/>
              </a:rPr>
              <a:t>Step 2 — Creating the Share Directories on the Host and assign permission</a:t>
            </a:r>
          </a:p>
          <a:p>
            <a:endParaRPr lang="en-US" b="1" dirty="0">
              <a:latin typeface="Epilogue"/>
            </a:endParaRPr>
          </a:p>
          <a:p>
            <a:endParaRPr lang="en-US" b="1" i="0" dirty="0">
              <a:effectLst/>
              <a:latin typeface="Epilogue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838A-7331-BFA4-59DB-21297DAF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4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C7D03E2-FE5C-4DFF-A1A2-388145FDB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278" y="2276298"/>
            <a:ext cx="5392479" cy="738664"/>
          </a:xfrm>
          <a:prstGeom prst="rect">
            <a:avLst/>
          </a:prstGeom>
          <a:solidFill>
            <a:srgbClr val="F7F8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11192E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i="0" dirty="0" err="1">
                <a:effectLst/>
                <a:latin typeface="Epilogue"/>
              </a:rPr>
              <a:t>dnf</a:t>
            </a:r>
            <a:r>
              <a:rPr lang="en-US" sz="2000" b="1" i="0" dirty="0">
                <a:effectLst/>
                <a:latin typeface="Epilogue"/>
              </a:rPr>
              <a:t> install samba samba-common samba-client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00B23B1-8CAA-4CDF-91A2-F2A8F07E5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17" y="3843039"/>
            <a:ext cx="6019800" cy="1661993"/>
          </a:xfrm>
          <a:prstGeom prst="rect">
            <a:avLst/>
          </a:prstGeom>
          <a:solidFill>
            <a:srgbClr val="F7F8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11192E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i="0" dirty="0">
                <a:effectLst/>
                <a:latin typeface="Epilogue"/>
              </a:rPr>
              <a:t>sudo </a:t>
            </a:r>
            <a:r>
              <a:rPr lang="en-US" sz="2000" b="1" i="0" dirty="0" err="1">
                <a:effectLst/>
                <a:latin typeface="Epilogue"/>
              </a:rPr>
              <a:t>mkdir</a:t>
            </a:r>
            <a:r>
              <a:rPr lang="en-US" sz="2000" b="1" i="0" dirty="0">
                <a:effectLst/>
                <a:latin typeface="Epilogue"/>
              </a:rPr>
              <a:t> /var/</a:t>
            </a:r>
            <a:r>
              <a:rPr lang="en-US" sz="2000" b="1" i="0" dirty="0" err="1">
                <a:effectLst/>
                <a:latin typeface="Epilogue"/>
              </a:rPr>
              <a:t>nfs</a:t>
            </a:r>
            <a:r>
              <a:rPr lang="en-US" sz="2000" b="1" dirty="0">
                <a:latin typeface="Epilogue"/>
              </a:rPr>
              <a:t>/school2 –p</a:t>
            </a:r>
          </a:p>
          <a:p>
            <a:r>
              <a:rPr lang="en-US" sz="2000" b="1" dirty="0">
                <a:latin typeface="Epilogue"/>
              </a:rPr>
              <a:t>sudo </a:t>
            </a:r>
            <a:r>
              <a:rPr lang="en-US" sz="2000" b="1" dirty="0" err="1">
                <a:latin typeface="Epilogue"/>
              </a:rPr>
              <a:t>chmod</a:t>
            </a:r>
            <a:r>
              <a:rPr lang="en-US" sz="2000" b="1" dirty="0">
                <a:latin typeface="Epilogue"/>
              </a:rPr>
              <a:t> -R 755 </a:t>
            </a:r>
            <a:r>
              <a:rPr lang="en-US" sz="2000" b="1" i="0" dirty="0">
                <a:effectLst/>
                <a:latin typeface="Epilogue"/>
              </a:rPr>
              <a:t>/var/</a:t>
            </a:r>
            <a:r>
              <a:rPr lang="en-US" sz="2000" b="1" i="0" dirty="0" err="1">
                <a:effectLst/>
                <a:latin typeface="Epilogue"/>
              </a:rPr>
              <a:t>nfs</a:t>
            </a:r>
            <a:r>
              <a:rPr lang="en-US" sz="2000" b="1" dirty="0">
                <a:latin typeface="Epilogue"/>
              </a:rPr>
              <a:t>/school2 </a:t>
            </a:r>
          </a:p>
          <a:p>
            <a:r>
              <a:rPr lang="en-US" sz="2000" b="1" dirty="0">
                <a:latin typeface="Epilogue"/>
              </a:rPr>
              <a:t>sudo </a:t>
            </a:r>
            <a:r>
              <a:rPr lang="en-US" sz="2000" b="1" dirty="0" err="1">
                <a:latin typeface="Epilogue"/>
              </a:rPr>
              <a:t>chown</a:t>
            </a:r>
            <a:r>
              <a:rPr lang="en-US" sz="2000" b="1" dirty="0">
                <a:latin typeface="Epilogue"/>
              </a:rPr>
              <a:t> -R </a:t>
            </a:r>
            <a:r>
              <a:rPr lang="en-US" sz="2000" b="1" dirty="0" err="1">
                <a:latin typeface="Epilogue"/>
              </a:rPr>
              <a:t>nobody:nobody</a:t>
            </a:r>
            <a:r>
              <a:rPr lang="en-US" sz="2000" b="1" dirty="0">
                <a:latin typeface="Epilogue"/>
              </a:rPr>
              <a:t> </a:t>
            </a:r>
            <a:r>
              <a:rPr lang="en-US" sz="2000" b="1" i="0" dirty="0">
                <a:effectLst/>
                <a:latin typeface="Epilogue"/>
              </a:rPr>
              <a:t>/var/</a:t>
            </a:r>
            <a:r>
              <a:rPr lang="en-US" sz="2000" b="1" i="0" dirty="0" err="1">
                <a:effectLst/>
                <a:latin typeface="Epilogue"/>
              </a:rPr>
              <a:t>nfs</a:t>
            </a:r>
            <a:r>
              <a:rPr lang="en-US" sz="2000" b="1" dirty="0">
                <a:latin typeface="Epilogue"/>
              </a:rPr>
              <a:t>/school2 </a:t>
            </a:r>
          </a:p>
          <a:p>
            <a:endParaRPr lang="en-US" sz="2000" b="1" dirty="0">
              <a:latin typeface="Epilogue"/>
            </a:endParaRPr>
          </a:p>
          <a:p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5BD15B16-B2DE-42E2-B6C4-398EB6688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2199"/>
            <a:ext cx="65" cy="661598"/>
          </a:xfrm>
          <a:prstGeom prst="rect">
            <a:avLst/>
          </a:prstGeom>
          <a:solidFill>
            <a:srgbClr val="2125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0440" rIns="0" bIns="190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807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E6ABC-FD81-44E3-9C53-22593D02B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31B4E"/>
                </a:solidFill>
                <a:effectLst/>
                <a:latin typeface="Epilogue"/>
              </a:rPr>
              <a:t>How to configure SAMBA Mount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4F47C-0B66-411D-8788-86C267B59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246" y="1699055"/>
            <a:ext cx="12144153" cy="4351338"/>
          </a:xfrm>
        </p:spPr>
        <p:txBody>
          <a:bodyPr>
            <a:normAutofit/>
          </a:bodyPr>
          <a:lstStyle/>
          <a:p>
            <a:r>
              <a:rPr lang="en-US" b="1" i="0" u="none" strike="noStrike" dirty="0">
                <a:effectLst/>
                <a:latin typeface="Epilogue"/>
              </a:rPr>
              <a:t>Step 3 — Configuring the </a:t>
            </a:r>
            <a:r>
              <a:rPr lang="en-US" b="1" i="0" u="none" strike="noStrike" dirty="0" err="1">
                <a:effectLst/>
                <a:latin typeface="Epilogue"/>
              </a:rPr>
              <a:t>smb.conf</a:t>
            </a:r>
            <a:r>
              <a:rPr lang="en-US" b="1" i="0" u="none" strike="noStrike" dirty="0">
                <a:effectLst/>
                <a:latin typeface="Epilogue"/>
              </a:rPr>
              <a:t> on the Host Server and tes</a:t>
            </a:r>
            <a:r>
              <a:rPr lang="en-US" b="1" dirty="0">
                <a:latin typeface="Epilogue"/>
              </a:rPr>
              <a:t>t the parameter</a:t>
            </a:r>
            <a:endParaRPr lang="en-US" b="1" i="0" u="none" strike="noStrike" dirty="0">
              <a:effectLst/>
              <a:latin typeface="Epilogue"/>
            </a:endParaRPr>
          </a:p>
          <a:p>
            <a:endParaRPr lang="en-US" b="1" dirty="0">
              <a:latin typeface="Epilogue"/>
            </a:endParaRPr>
          </a:p>
          <a:p>
            <a:endParaRPr lang="en-US" b="1" i="0" dirty="0">
              <a:effectLst/>
              <a:latin typeface="Epilogue"/>
            </a:endParaRPr>
          </a:p>
          <a:p>
            <a:endParaRPr lang="en-US" b="1" i="0" u="none" strike="noStrike" dirty="0">
              <a:effectLst/>
              <a:latin typeface="Epilogue"/>
            </a:endParaRPr>
          </a:p>
          <a:p>
            <a:endParaRPr lang="en-US" b="1" dirty="0">
              <a:latin typeface="Epilogue"/>
            </a:endParaRPr>
          </a:p>
          <a:p>
            <a:endParaRPr lang="en-US" b="1" i="0" u="none" strike="noStrike" dirty="0">
              <a:effectLst/>
              <a:latin typeface="Epilogue"/>
            </a:endParaRPr>
          </a:p>
          <a:p>
            <a:endParaRPr lang="en-US" b="1" i="0" u="none" strike="noStrike" dirty="0">
              <a:effectLst/>
              <a:latin typeface="Epilogue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838A-7331-BFA4-59DB-21297DAF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C7D03E2-FE5C-4DFF-A1A2-388145FDB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279" y="2414797"/>
            <a:ext cx="3696586" cy="461665"/>
          </a:xfrm>
          <a:prstGeom prst="rect">
            <a:avLst/>
          </a:prstGeom>
          <a:solidFill>
            <a:srgbClr val="F7F8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11192E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i="0" dirty="0">
                <a:effectLst/>
                <a:latin typeface="Epilogue"/>
              </a:rPr>
              <a:t>sudo vim /</a:t>
            </a:r>
            <a:r>
              <a:rPr lang="en-US" sz="2000" b="1" i="0" dirty="0" err="1">
                <a:effectLst/>
                <a:latin typeface="Epilogue"/>
              </a:rPr>
              <a:t>etc</a:t>
            </a:r>
            <a:r>
              <a:rPr lang="en-US" sz="2000" b="1" i="0" dirty="0">
                <a:effectLst/>
                <a:latin typeface="Epilogue"/>
              </a:rPr>
              <a:t>/samba/</a:t>
            </a:r>
            <a:r>
              <a:rPr lang="en-US" sz="2000" b="1" i="0" dirty="0" err="1">
                <a:effectLst/>
                <a:latin typeface="Epilogue"/>
              </a:rPr>
              <a:t>smb.conf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00B23B1-8CAA-4CDF-91A2-F2A8F07E5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279" y="4809046"/>
            <a:ext cx="3696586" cy="461665"/>
          </a:xfrm>
          <a:prstGeom prst="rect">
            <a:avLst/>
          </a:prstGeom>
          <a:solidFill>
            <a:srgbClr val="F7F8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11192E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i="0" dirty="0">
                <a:effectLst/>
                <a:latin typeface="Epilogue"/>
              </a:rPr>
              <a:t>sudo </a:t>
            </a:r>
            <a:r>
              <a:rPr lang="en-US" sz="2000" b="1" i="0" dirty="0" err="1">
                <a:effectLst/>
                <a:latin typeface="Epilogue"/>
              </a:rPr>
              <a:t>testparm</a:t>
            </a:r>
            <a:endParaRPr lang="en-US" sz="2000" b="1" i="0" dirty="0">
              <a:effectLst/>
              <a:latin typeface="Epilogue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2020AD2-F4F8-4CFC-8614-F42B87B98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279" y="3147053"/>
            <a:ext cx="6648894" cy="215444"/>
          </a:xfrm>
          <a:prstGeom prst="rect">
            <a:avLst/>
          </a:prstGeom>
          <a:solidFill>
            <a:srgbClr val="1119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7F8F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directory_to_share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7F8F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client(share_option1,...,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7F8F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share_optionN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7F8F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B887319-DE1B-480C-958E-F4FF0AD24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279" y="3120672"/>
            <a:ext cx="6648894" cy="1508105"/>
          </a:xfrm>
          <a:prstGeom prst="rect">
            <a:avLst/>
          </a:prstGeom>
          <a:solidFill>
            <a:srgbClr val="1119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7F8F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[Public]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7F8F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path =  /var/</a:t>
            </a:r>
            <a:r>
              <a:rPr lang="en-US" altLang="en-US" sz="1400" dirty="0" err="1">
                <a:solidFill>
                  <a:srgbClr val="F7F8F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nfs</a:t>
            </a:r>
            <a:r>
              <a:rPr lang="en-US" altLang="en-US" sz="1400" dirty="0">
                <a:solidFill>
                  <a:srgbClr val="F7F8F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/school2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7F8F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browsable =yes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7F8F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writable = yes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7F8F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guest ok = yes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7F8F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 only = no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430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E6ABC-FD81-44E3-9C53-22593D02B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31B4E"/>
                </a:solidFill>
                <a:effectLst/>
                <a:latin typeface="Epilogue"/>
              </a:rPr>
              <a:t>How to configure SAMBA Mount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4F47C-0B66-411D-8788-86C267B59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913"/>
            <a:ext cx="11144693" cy="4351338"/>
          </a:xfrm>
        </p:spPr>
        <p:txBody>
          <a:bodyPr>
            <a:normAutofit/>
          </a:bodyPr>
          <a:lstStyle/>
          <a:p>
            <a:r>
              <a:rPr lang="en-US" b="1" i="0" u="none" strike="noStrike" dirty="0">
                <a:effectLst/>
                <a:latin typeface="Epilogue"/>
              </a:rPr>
              <a:t>Step 4 — Adjusting the Firewall on the Host</a:t>
            </a:r>
            <a:endParaRPr lang="en-US" b="1" i="0" dirty="0">
              <a:effectLst/>
              <a:latin typeface="Epilogue"/>
            </a:endParaRPr>
          </a:p>
          <a:p>
            <a:endParaRPr lang="en-US" b="1" dirty="0">
              <a:latin typeface="Epilogue"/>
            </a:endParaRPr>
          </a:p>
          <a:p>
            <a:endParaRPr lang="en-US" b="1" i="0" dirty="0">
              <a:effectLst/>
              <a:latin typeface="Epilogue"/>
            </a:endParaRPr>
          </a:p>
          <a:p>
            <a:endParaRPr lang="en-US" b="1" i="0" u="none" strike="noStrike" dirty="0">
              <a:effectLst/>
              <a:latin typeface="Epilogue"/>
            </a:endParaRPr>
          </a:p>
          <a:p>
            <a:endParaRPr lang="en-US" b="1" dirty="0">
              <a:latin typeface="Epilogue"/>
            </a:endParaRPr>
          </a:p>
          <a:p>
            <a:endParaRPr lang="en-US" b="1" i="0" u="none" strike="noStrike" dirty="0">
              <a:effectLst/>
              <a:latin typeface="Epilogue"/>
            </a:endParaRPr>
          </a:p>
          <a:p>
            <a:endParaRPr lang="en-US" b="1" i="0" u="none" strike="noStrike" dirty="0">
              <a:effectLst/>
              <a:latin typeface="Epilogue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838A-7331-BFA4-59DB-21297DAF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6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C7D03E2-FE5C-4DFF-A1A2-388145FDB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278" y="2066002"/>
            <a:ext cx="6349409" cy="461665"/>
          </a:xfrm>
          <a:prstGeom prst="rect">
            <a:avLst/>
          </a:prstGeom>
          <a:solidFill>
            <a:srgbClr val="F7F8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11192E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i="0" dirty="0">
                <a:effectLst/>
                <a:latin typeface="Epilogue"/>
              </a:rPr>
              <a:t>firewall-</a:t>
            </a:r>
            <a:r>
              <a:rPr lang="en-US" sz="2000" b="1" i="0" dirty="0" err="1">
                <a:effectLst/>
                <a:latin typeface="Epilogue"/>
              </a:rPr>
              <a:t>cmd</a:t>
            </a:r>
            <a:r>
              <a:rPr lang="en-US" sz="2000" b="1" i="0" dirty="0">
                <a:effectLst/>
                <a:latin typeface="Epilogue"/>
              </a:rPr>
              <a:t> --permanent --list-all | grep services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00B23B1-8CAA-4CDF-91A2-F2A8F07E5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277" y="2904815"/>
            <a:ext cx="6349409" cy="923330"/>
          </a:xfrm>
          <a:prstGeom prst="rect">
            <a:avLst/>
          </a:prstGeom>
          <a:solidFill>
            <a:srgbClr val="F7F8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Epilogue"/>
                <a:cs typeface="Courier New" panose="02070309020205020404" pitchFamily="49" charset="0"/>
              </a:rPr>
              <a:t>sudo firewall-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92E"/>
                </a:solidFill>
                <a:effectLst/>
                <a:latin typeface="Epilogue"/>
                <a:cs typeface="Courier New" panose="02070309020205020404" pitchFamily="49" charset="0"/>
              </a:rPr>
              <a:t>cmd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Epilogue"/>
                <a:cs typeface="Courier New" panose="02070309020205020404" pitchFamily="49" charset="0"/>
              </a:rPr>
              <a:t> --permanent --add-service=samba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Epilogue"/>
                <a:cs typeface="Courier New" panose="02070309020205020404" pitchFamily="49" charset="0"/>
              </a:rPr>
              <a:t>sudo firewall-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92E"/>
                </a:solidFill>
                <a:effectLst/>
                <a:latin typeface="Epilogue"/>
                <a:cs typeface="Courier New" panose="02070309020205020404" pitchFamily="49" charset="0"/>
              </a:rPr>
              <a:t>cmd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Epilogue"/>
                <a:cs typeface="Courier New" panose="02070309020205020404" pitchFamily="49" charset="0"/>
              </a:rPr>
              <a:t> --reload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Epilogue"/>
                <a:cs typeface="Courier New" panose="02070309020205020404" pitchFamily="49" charset="0"/>
              </a:rPr>
              <a:t>sudo firewall-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92E"/>
                </a:solidFill>
                <a:effectLst/>
                <a:latin typeface="Epilogue"/>
                <a:cs typeface="Courier New" panose="02070309020205020404" pitchFamily="49" charset="0"/>
              </a:rPr>
              <a:t>cmd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92E"/>
                </a:solidFill>
                <a:effectLst/>
                <a:latin typeface="Epilogue"/>
                <a:cs typeface="Courier New" panose="02070309020205020404" pitchFamily="49" charset="0"/>
              </a:rPr>
              <a:t> --list-services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Epilogue"/>
            </a:endParaRPr>
          </a:p>
        </p:txBody>
      </p:sp>
    </p:spTree>
    <p:extLst>
      <p:ext uri="{BB962C8B-B14F-4D97-AF65-F5344CB8AC3E}">
        <p14:creationId xmlns:p14="http://schemas.microsoft.com/office/powerpoint/2010/main" val="4150134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E6ABC-FD81-44E3-9C53-22593D02B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31B4E"/>
                </a:solidFill>
                <a:effectLst/>
                <a:latin typeface="Epilogue"/>
              </a:rPr>
              <a:t>How to configure SAMBA Mount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4F47C-0B66-411D-8788-86C267B59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44693" cy="4351338"/>
          </a:xfrm>
        </p:spPr>
        <p:txBody>
          <a:bodyPr>
            <a:normAutofit/>
          </a:bodyPr>
          <a:lstStyle/>
          <a:p>
            <a:r>
              <a:rPr lang="en-US" b="1" i="0" u="none" strike="noStrike" dirty="0">
                <a:effectLst/>
                <a:latin typeface="Epilogue"/>
              </a:rPr>
              <a:t>Step 5 — </a:t>
            </a:r>
            <a:r>
              <a:rPr lang="en-US" b="1" i="0" dirty="0">
                <a:effectLst/>
                <a:latin typeface="DM Sans"/>
              </a:rPr>
              <a:t>Accessing Samba Share from Windows</a:t>
            </a:r>
          </a:p>
          <a:p>
            <a:endParaRPr lang="en-US" b="1" i="0" u="none" strike="noStrike" dirty="0">
              <a:effectLst/>
              <a:latin typeface="Epilogue"/>
            </a:endParaRPr>
          </a:p>
          <a:p>
            <a:endParaRPr lang="en-US" b="1" dirty="0">
              <a:latin typeface="Epilogue"/>
            </a:endParaRPr>
          </a:p>
          <a:p>
            <a:endParaRPr lang="en-US" b="1" i="0" dirty="0">
              <a:effectLst/>
              <a:latin typeface="Epilogue"/>
            </a:endParaRPr>
          </a:p>
          <a:p>
            <a:endParaRPr lang="en-US" b="1" i="0" dirty="0">
              <a:effectLst/>
              <a:latin typeface="Epilogue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838A-7331-BFA4-59DB-21297DAF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C7D03E2-FE5C-4DFF-A1A2-388145FDB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440" y="2828835"/>
            <a:ext cx="5519135" cy="461665"/>
          </a:xfrm>
          <a:prstGeom prst="rect">
            <a:avLst/>
          </a:prstGeom>
          <a:solidFill>
            <a:srgbClr val="F7F8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11192E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i="0" dirty="0">
                <a:effectLst/>
                <a:latin typeface="Epilogue"/>
              </a:rPr>
              <a:t>\\server-ip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899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E6ABC-FD81-44E3-9C53-22593D02B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31B4E"/>
                </a:solidFill>
                <a:effectLst/>
                <a:latin typeface="Epilogue"/>
              </a:rPr>
              <a:t>How to configure SAMBA Mount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4F47C-0B66-411D-8788-86C267B59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018" y="1498079"/>
            <a:ext cx="11144693" cy="4351338"/>
          </a:xfrm>
        </p:spPr>
        <p:txBody>
          <a:bodyPr>
            <a:normAutofit/>
          </a:bodyPr>
          <a:lstStyle/>
          <a:p>
            <a:r>
              <a:rPr lang="en-US" b="1" i="0" u="none" strike="noStrike" dirty="0">
                <a:effectLst/>
                <a:latin typeface="Epilogue"/>
              </a:rPr>
              <a:t>Step 6 — </a:t>
            </a:r>
            <a:r>
              <a:rPr lang="en-US" b="1" i="0" dirty="0">
                <a:solidFill>
                  <a:srgbClr val="8262D8"/>
                </a:solidFill>
                <a:effectLst/>
                <a:latin typeface="DM Sans"/>
              </a:rPr>
              <a:t>Secure Samba Share Directory</a:t>
            </a:r>
          </a:p>
          <a:p>
            <a:endParaRPr lang="en-US" b="1" i="0" dirty="0">
              <a:effectLst/>
              <a:latin typeface="DM Sans"/>
            </a:endParaRPr>
          </a:p>
          <a:p>
            <a:endParaRPr lang="en-US" b="1" i="0" u="none" strike="noStrike" dirty="0">
              <a:effectLst/>
              <a:latin typeface="Epilogue"/>
            </a:endParaRPr>
          </a:p>
          <a:p>
            <a:endParaRPr lang="en-US" b="1" dirty="0">
              <a:latin typeface="Epilogue"/>
            </a:endParaRPr>
          </a:p>
          <a:p>
            <a:endParaRPr lang="en-US" b="1" i="0" dirty="0">
              <a:effectLst/>
              <a:latin typeface="Epilogue"/>
            </a:endParaRPr>
          </a:p>
          <a:p>
            <a:endParaRPr lang="en-US" b="1" i="0" dirty="0">
              <a:effectLst/>
              <a:latin typeface="Epilogue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838A-7331-BFA4-59DB-21297DAF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8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C7D03E2-FE5C-4DFF-A1A2-388145FDB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257" y="1911963"/>
            <a:ext cx="5519135" cy="1292662"/>
          </a:xfrm>
          <a:prstGeom prst="rect">
            <a:avLst/>
          </a:prstGeom>
          <a:solidFill>
            <a:srgbClr val="F7F8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11192E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i="0" dirty="0" err="1">
                <a:effectLst/>
                <a:latin typeface="Epilogue"/>
              </a:rPr>
              <a:t>useradd</a:t>
            </a:r>
            <a:r>
              <a:rPr lang="en-US" sz="2000" i="0" dirty="0">
                <a:effectLst/>
                <a:latin typeface="Epilogue"/>
              </a:rPr>
              <a:t> </a:t>
            </a:r>
            <a:r>
              <a:rPr lang="en-US" sz="2000" i="0" dirty="0" err="1">
                <a:effectLst/>
                <a:latin typeface="Epilogue"/>
              </a:rPr>
              <a:t>smbuser</a:t>
            </a:r>
            <a:endParaRPr lang="en-US" sz="2000" i="0" dirty="0">
              <a:effectLst/>
              <a:latin typeface="Epilogue"/>
            </a:endParaRPr>
          </a:p>
          <a:p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smbpasswd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smbuser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sudo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groupadd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smb_group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sudo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usermod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-g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smb_group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smbuser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7C564D0F-520B-407E-8841-AA2134862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257" y="3290601"/>
            <a:ext cx="5519135" cy="461665"/>
          </a:xfrm>
          <a:prstGeom prst="rect">
            <a:avLst/>
          </a:prstGeom>
          <a:solidFill>
            <a:srgbClr val="F7F8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11192E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2000" b="1" i="0" dirty="0">
                <a:effectLst/>
                <a:latin typeface="Epilogue"/>
              </a:rPr>
              <a:t>sudo vim /etc/samba/smb.conf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56E82438-F584-4FF2-9AFC-5279BD1B9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257" y="3838242"/>
            <a:ext cx="4635848" cy="1492595"/>
          </a:xfrm>
          <a:prstGeom prst="rect">
            <a:avLst/>
          </a:prstGeom>
          <a:solidFill>
            <a:srgbClr val="2125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90440" rIns="0" bIns="190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Puplic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path = /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mnt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/test1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valid users = @smb_group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guest ok = no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writable = no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browsable = yes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DB5C7FA6-B2C5-46FA-AD8A-618BD1BDD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256" y="5265196"/>
            <a:ext cx="5519135" cy="769441"/>
          </a:xfrm>
          <a:prstGeom prst="rect">
            <a:avLst/>
          </a:prstGeom>
          <a:solidFill>
            <a:srgbClr val="F7F8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11192E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2000" b="1" i="0" dirty="0">
                <a:effectLst/>
                <a:latin typeface="Epilogue"/>
              </a:rPr>
              <a:t>sudo systemctl restart smb</a:t>
            </a:r>
          </a:p>
          <a:p>
            <a:r>
              <a:rPr lang="pt-BR" sz="2000" b="1" i="0" dirty="0">
                <a:effectLst/>
                <a:latin typeface="Epilogue"/>
              </a:rPr>
              <a:t>sudo systemctl restart nmb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754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E2417B-7181-47B5-B972-CA2F09859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Processes management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E838A-7331-BFA4-59DB-21297DAF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9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AFD8264-7A2D-4C1C-A5B9-02DD311DC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9687" y="1449498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404040"/>
                </a:solidFill>
                <a:latin typeface="DeepSeek-CJK-patch"/>
              </a:rPr>
              <a:t>What is the Process ?</a:t>
            </a:r>
            <a:endParaRPr lang="en-US" dirty="0">
              <a:solidFill>
                <a:srgbClr val="404040"/>
              </a:solidFill>
              <a:latin typeface="DeepSeek-CJK-patch"/>
            </a:endParaRPr>
          </a:p>
          <a:p>
            <a:pPr marL="0" indent="0">
              <a:buNone/>
            </a:pPr>
            <a:r>
              <a:rPr lang="en-US" dirty="0"/>
              <a:t>Processes carry out tasks within the operating system. A program is a set of machine code instructions and data stored in an executable image on disk and is, as such, a passive entity; a process can be thought of as a computer program in action.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b="0" i="0" dirty="0">
              <a:solidFill>
                <a:srgbClr val="404040"/>
              </a:solidFill>
              <a:effectLst/>
              <a:latin typeface="DeepSeek-CJK-patch"/>
            </a:endParaRPr>
          </a:p>
        </p:txBody>
      </p:sp>
    </p:spTree>
    <p:extLst>
      <p:ext uri="{BB962C8B-B14F-4D97-AF65-F5344CB8AC3E}">
        <p14:creationId xmlns:p14="http://schemas.microsoft.com/office/powerpoint/2010/main" val="4101389695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ustom 1">
      <a:dk1>
        <a:srgbClr val="002060"/>
      </a:dk1>
      <a:lt1>
        <a:sysClr val="window" lastClr="FFFFFF"/>
      </a:lt1>
      <a:dk2>
        <a:srgbClr val="00206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1">
      <a:majorFont>
        <a:latin typeface="Lexen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14114</TotalTime>
  <Words>2266</Words>
  <Application>Microsoft Office PowerPoint</Application>
  <PresentationFormat>Widescreen</PresentationFormat>
  <Paragraphs>433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Aptos</vt:lpstr>
      <vt:lpstr>Aptos Narrow</vt:lpstr>
      <vt:lpstr>Arial</vt:lpstr>
      <vt:lpstr>Calibri</vt:lpstr>
      <vt:lpstr>Courier New</vt:lpstr>
      <vt:lpstr>DeepSeek-CJK-patch</vt:lpstr>
      <vt:lpstr>DM Sans</vt:lpstr>
      <vt:lpstr>Epilogue</vt:lpstr>
      <vt:lpstr>Google Sans</vt:lpstr>
      <vt:lpstr>Lexend</vt:lpstr>
      <vt:lpstr>Roboto</vt:lpstr>
      <vt:lpstr>Segoe UI</vt:lpstr>
      <vt:lpstr>1_Custom Design</vt:lpstr>
      <vt:lpstr>Linux Administration Workshop</vt:lpstr>
      <vt:lpstr>Workshop Objectives</vt:lpstr>
      <vt:lpstr>Agenda</vt:lpstr>
      <vt:lpstr>How to configure SAMBA Mount</vt:lpstr>
      <vt:lpstr>How to configure SAMBA Mount</vt:lpstr>
      <vt:lpstr>How to configure SAMBA Mount</vt:lpstr>
      <vt:lpstr>How to configure SAMBA Mount</vt:lpstr>
      <vt:lpstr>How to configure SAMBA Mount</vt:lpstr>
      <vt:lpstr>Processes management</vt:lpstr>
      <vt:lpstr>Processes management</vt:lpstr>
      <vt:lpstr>Process management controls</vt:lpstr>
      <vt:lpstr>Process management controls</vt:lpstr>
      <vt:lpstr>System monitoring tools</vt:lpstr>
      <vt:lpstr>Manage services with systemctl</vt:lpstr>
      <vt:lpstr>Manage services with systemctl</vt:lpstr>
      <vt:lpstr>Log Management with journalctl</vt:lpstr>
      <vt:lpstr>Finding tool</vt:lpstr>
      <vt:lpstr>Redirection Operators</vt:lpstr>
      <vt:lpstr>PowerPoint Presentation</vt:lpstr>
      <vt:lpstr>Filtering &amp; Text Processing Tools</vt:lpstr>
      <vt:lpstr>Filtering &amp; Text Processing Tools</vt:lpstr>
      <vt:lpstr>Automation with Ansible</vt:lpstr>
      <vt:lpstr>Ansible Playbook Example</vt:lpstr>
      <vt:lpstr>Ansible Playbook Example</vt:lpstr>
      <vt:lpstr>Ansible Playbook Example</vt:lpstr>
      <vt:lpstr>PXE server</vt:lpstr>
      <vt:lpstr>PXE server</vt:lpstr>
      <vt:lpstr>Questions?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Hadia Yaseen</dc:creator>
  <cp:lastModifiedBy>Ibrahim Foudeh</cp:lastModifiedBy>
  <cp:revision>87</cp:revision>
  <dcterms:created xsi:type="dcterms:W3CDTF">2025-02-11T18:33:58Z</dcterms:created>
  <dcterms:modified xsi:type="dcterms:W3CDTF">2025-04-23T08:49:56Z</dcterms:modified>
</cp:coreProperties>
</file>