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30"/>
  </p:notesMasterIdLst>
  <p:sldIdLst>
    <p:sldId id="256" r:id="rId3"/>
    <p:sldId id="281" r:id="rId4"/>
    <p:sldId id="257" r:id="rId5"/>
    <p:sldId id="267" r:id="rId6"/>
    <p:sldId id="266" r:id="rId7"/>
    <p:sldId id="272" r:id="rId8"/>
    <p:sldId id="273" r:id="rId9"/>
    <p:sldId id="259" r:id="rId10"/>
    <p:sldId id="282" r:id="rId11"/>
    <p:sldId id="283" r:id="rId12"/>
    <p:sldId id="284" r:id="rId13"/>
    <p:sldId id="264" r:id="rId14"/>
    <p:sldId id="285" r:id="rId15"/>
    <p:sldId id="263" r:id="rId16"/>
    <p:sldId id="278" r:id="rId17"/>
    <p:sldId id="286" r:id="rId18"/>
    <p:sldId id="279" r:id="rId19"/>
    <p:sldId id="280" r:id="rId20"/>
    <p:sldId id="260" r:id="rId21"/>
    <p:sldId id="287" r:id="rId22"/>
    <p:sldId id="261" r:id="rId23"/>
    <p:sldId id="276" r:id="rId24"/>
    <p:sldId id="288" r:id="rId25"/>
    <p:sldId id="265" r:id="rId26"/>
    <p:sldId id="277" r:id="rId27"/>
    <p:sldId id="258" r:id="rId28"/>
    <p:sldId id="27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2479" autoAdjust="0"/>
  </p:normalViewPr>
  <p:slideViewPr>
    <p:cSldViewPr snapToGrid="0">
      <p:cViewPr varScale="1">
        <p:scale>
          <a:sx n="112" d="100"/>
          <a:sy n="112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9485F-4A7C-48B1-975C-F34A62F6255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AC81D-A176-4646-BB02-6B344D19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93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Namespace </a:t>
            </a:r>
            <a:r>
              <a:rPr lang="en-US" dirty="0" err="1"/>
              <a:t>cmd</a:t>
            </a:r>
            <a:r>
              <a:rPr lang="en-US" dirty="0"/>
              <a:t>:</a:t>
            </a:r>
          </a:p>
          <a:p>
            <a:r>
              <a:rPr lang="en-US" dirty="0"/>
              <a:t>	$ </a:t>
            </a: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unshare</a:t>
            </a:r>
            <a:r>
              <a:rPr lang="en-US" dirty="0"/>
              <a:t> --fork --</a:t>
            </a:r>
            <a:r>
              <a:rPr lang="en-US" dirty="0" err="1"/>
              <a:t>pid</a:t>
            </a:r>
            <a:r>
              <a:rPr lang="en-US" dirty="0"/>
              <a:t> --mount-proc bash</a:t>
            </a:r>
          </a:p>
          <a:p>
            <a:r>
              <a:rPr lang="en-US" dirty="0"/>
              <a:t>	$ </a:t>
            </a:r>
            <a:r>
              <a:rPr lang="en-US" dirty="0" err="1"/>
              <a:t>ps</a:t>
            </a:r>
            <a:r>
              <a:rPr lang="en-US" dirty="0"/>
              <a:t> aux</a:t>
            </a:r>
          </a:p>
          <a:p>
            <a:r>
              <a:rPr lang="en-US" dirty="0"/>
              <a:t>	$ exit</a:t>
            </a:r>
          </a:p>
          <a:p>
            <a:endParaRPr lang="en-US" dirty="0"/>
          </a:p>
          <a:p>
            <a:r>
              <a:rPr lang="en-US" dirty="0" err="1"/>
              <a:t>Cgroups</a:t>
            </a:r>
            <a:r>
              <a:rPr lang="en-US" dirty="0"/>
              <a:t> </a:t>
            </a:r>
            <a:r>
              <a:rPr lang="en-US" dirty="0" err="1"/>
              <a:t>cmd</a:t>
            </a:r>
            <a:endParaRPr lang="en-US" dirty="0"/>
          </a:p>
          <a:p>
            <a:r>
              <a:rPr lang="en-US" dirty="0"/>
              <a:t>	$ </a:t>
            </a: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mkdir</a:t>
            </a:r>
            <a:r>
              <a:rPr lang="en-US" dirty="0"/>
              <a:t> /sys/fs/</a:t>
            </a:r>
            <a:r>
              <a:rPr lang="en-US" dirty="0" err="1"/>
              <a:t>cgroup</a:t>
            </a:r>
            <a:r>
              <a:rPr lang="en-US" dirty="0"/>
              <a:t>/</a:t>
            </a:r>
            <a:r>
              <a:rPr lang="en-US" dirty="0" err="1"/>
              <a:t>cpu</a:t>
            </a:r>
            <a:r>
              <a:rPr lang="en-US" dirty="0"/>
              <a:t>/</a:t>
            </a:r>
            <a:r>
              <a:rPr lang="en-US" dirty="0" err="1"/>
              <a:t>mycgroup</a:t>
            </a:r>
            <a:endParaRPr lang="en-US" dirty="0"/>
          </a:p>
          <a:p>
            <a:endParaRPr lang="en-US" dirty="0"/>
          </a:p>
          <a:p>
            <a:r>
              <a:rPr lang="en-US" dirty="0"/>
              <a:t>	Limit CPU usage to 20% (given 100,000 as full CPU time slice):</a:t>
            </a:r>
          </a:p>
          <a:p>
            <a:r>
              <a:rPr lang="en-US" dirty="0"/>
              <a:t>	$ echo 20000 | </a:t>
            </a:r>
            <a:r>
              <a:rPr lang="en-US" dirty="0" err="1"/>
              <a:t>sudo</a:t>
            </a:r>
            <a:r>
              <a:rPr lang="en-US" dirty="0"/>
              <a:t> tee /sys/fs/</a:t>
            </a:r>
            <a:r>
              <a:rPr lang="en-US" dirty="0" err="1"/>
              <a:t>cgroup</a:t>
            </a:r>
            <a:r>
              <a:rPr lang="en-US" dirty="0"/>
              <a:t>/</a:t>
            </a:r>
            <a:r>
              <a:rPr lang="en-US" dirty="0" err="1"/>
              <a:t>cpu</a:t>
            </a:r>
            <a:r>
              <a:rPr lang="en-US" dirty="0"/>
              <a:t>/</a:t>
            </a:r>
            <a:r>
              <a:rPr lang="en-US" dirty="0" err="1"/>
              <a:t>mycgroup</a:t>
            </a:r>
            <a:r>
              <a:rPr lang="en-US" dirty="0"/>
              <a:t>/</a:t>
            </a:r>
            <a:r>
              <a:rPr lang="en-US" dirty="0" err="1"/>
              <a:t>cpu.cfs_quota_us</a:t>
            </a:r>
            <a:endParaRPr lang="en-US" dirty="0"/>
          </a:p>
          <a:p>
            <a:endParaRPr lang="en-US" dirty="0"/>
          </a:p>
          <a:p>
            <a:r>
              <a:rPr lang="en-US" dirty="0"/>
              <a:t>	Move the current shell process into the </a:t>
            </a:r>
            <a:r>
              <a:rPr lang="en-US" dirty="0" err="1"/>
              <a:t>cgroup</a:t>
            </a:r>
            <a:r>
              <a:rPr lang="en-US" dirty="0"/>
              <a:t>.</a:t>
            </a:r>
          </a:p>
          <a:p>
            <a:r>
              <a:rPr lang="en-US" dirty="0"/>
              <a:t>	$ echo $$ | </a:t>
            </a:r>
            <a:r>
              <a:rPr lang="en-US" dirty="0" err="1"/>
              <a:t>sudo</a:t>
            </a:r>
            <a:r>
              <a:rPr lang="en-US" dirty="0"/>
              <a:t> tee /sys/fs/</a:t>
            </a:r>
            <a:r>
              <a:rPr lang="en-US" dirty="0" err="1"/>
              <a:t>cgroup</a:t>
            </a:r>
            <a:r>
              <a:rPr lang="en-US" dirty="0"/>
              <a:t>/</a:t>
            </a:r>
            <a:r>
              <a:rPr lang="en-US" dirty="0" err="1"/>
              <a:t>cpu</a:t>
            </a:r>
            <a:r>
              <a:rPr lang="en-US" dirty="0"/>
              <a:t>/</a:t>
            </a:r>
            <a:r>
              <a:rPr lang="en-US" dirty="0" err="1"/>
              <a:t>mycgroup</a:t>
            </a:r>
            <a:r>
              <a:rPr lang="en-US" dirty="0"/>
              <a:t>/</a:t>
            </a:r>
            <a:r>
              <a:rPr lang="en-US" dirty="0" err="1"/>
              <a:t>cgroup.procs</a:t>
            </a:r>
            <a:endParaRPr lang="en-US" dirty="0"/>
          </a:p>
          <a:p>
            <a:endParaRPr lang="en-US" dirty="0"/>
          </a:p>
          <a:p>
            <a:r>
              <a:rPr lang="en-US" dirty="0"/>
              <a:t>	To remove the </a:t>
            </a:r>
            <a:r>
              <a:rPr lang="en-US" dirty="0" err="1"/>
              <a:t>cgroup</a:t>
            </a:r>
            <a:r>
              <a:rPr lang="en-US" dirty="0"/>
              <a:t>:</a:t>
            </a:r>
          </a:p>
          <a:p>
            <a:r>
              <a:rPr lang="en-US" dirty="0"/>
              <a:t>	$ </a:t>
            </a: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rmdir</a:t>
            </a:r>
            <a:r>
              <a:rPr lang="en-US" dirty="0"/>
              <a:t> /sys/fs/</a:t>
            </a:r>
            <a:r>
              <a:rPr lang="en-US" dirty="0" err="1"/>
              <a:t>cgroup</a:t>
            </a:r>
            <a:r>
              <a:rPr lang="en-US" dirty="0"/>
              <a:t>/</a:t>
            </a:r>
            <a:r>
              <a:rPr lang="en-US" dirty="0" err="1"/>
              <a:t>cpu</a:t>
            </a:r>
            <a:r>
              <a:rPr lang="en-US" dirty="0"/>
              <a:t>/</a:t>
            </a:r>
            <a:r>
              <a:rPr lang="en-US" dirty="0" err="1"/>
              <a:t>mycgroup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AC81D-A176-4646-BB02-6B344D19C8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05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AC81D-A176-4646-BB02-6B344D19C81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46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Advantages of layering:</a:t>
            </a:r>
          </a:p>
          <a:p>
            <a:r>
              <a:rPr lang="en-US" dirty="0"/>
              <a:t>  1. Faster </a:t>
            </a:r>
            <a:r>
              <a:rPr lang="en-US" b="0" i="0" dirty="0">
                <a:solidFill>
                  <a:srgbClr val="000000"/>
                </a:solidFill>
                <a:effectLst/>
                <a:latin typeface="Roboto Flex"/>
              </a:rPr>
              <a:t>builds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Roboto Flex"/>
              </a:rPr>
              <a:t>  2. Reduce the amount of storage and bandwidth required to distribute the images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Roboto Flex"/>
              </a:rPr>
              <a:t>  3. Extending others images by reusing their base 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AC81D-A176-4646-BB02-6B344D19C8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48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AC81D-A176-4646-BB02-6B344D19C81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45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AC81D-A176-4646-BB02-6B344D19C81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1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Bridge: </a:t>
            </a:r>
            <a:r>
              <a:rPr lang="en-US" b="0" i="0" dirty="0">
                <a:solidFill>
                  <a:srgbClr val="000000"/>
                </a:solidFill>
                <a:effectLst/>
                <a:latin typeface="Roboto Flex"/>
              </a:rPr>
              <a:t>commonly used when your application runs in a container that needs to communicate with other containers on the same host</a:t>
            </a:r>
            <a:endParaRPr lang="en-US" dirty="0"/>
          </a:p>
          <a:p>
            <a:r>
              <a:rPr lang="en-US" dirty="0"/>
              <a:t>    $ </a:t>
            </a:r>
            <a:r>
              <a:rPr lang="en-US" dirty="0" err="1"/>
              <a:t>ip</a:t>
            </a:r>
            <a:r>
              <a:rPr lang="en-US" dirty="0"/>
              <a:t> a s</a:t>
            </a:r>
          </a:p>
          <a:p>
            <a:r>
              <a:rPr lang="en-US" dirty="0"/>
              <a:t>	realize the docker0 network. It is the virtual bridge network interface</a:t>
            </a:r>
          </a:p>
          <a:p>
            <a:r>
              <a:rPr lang="en-US" dirty="0"/>
              <a:t>Run </a:t>
            </a:r>
            <a:r>
              <a:rPr lang="en-US" dirty="0" err="1"/>
              <a:t>sh</a:t>
            </a:r>
            <a:r>
              <a:rPr lang="en-US" dirty="0"/>
              <a:t> inside the container and issue “</a:t>
            </a:r>
            <a:r>
              <a:rPr lang="en-US" dirty="0" err="1"/>
              <a:t>ip</a:t>
            </a:r>
            <a:r>
              <a:rPr lang="en-US" dirty="0"/>
              <a:t> a s”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AC81D-A176-4646-BB02-6B344D19C81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6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AC81D-A176-4646-BB02-6B344D19C81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05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AC81D-A176-4646-BB02-6B344D19C81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66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036B6-8C3D-5CD6-16FE-888B60A53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29C5C-93A5-99BD-E412-D7B893ED5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69F3C-F7D6-9824-A671-E157F8318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FFF9-653F-4A0E-A64F-652FD65F93DF}" type="datetime1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7EADE-F5D8-39E3-9CD1-0B3E482A4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0B144-0983-40CD-4194-EFA0746A7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7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A27DB-F7D5-270D-74A3-BDB2F9A06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ED6A90-79BD-D61B-EDB9-82F9B6867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4132847" y="-1392866"/>
            <a:ext cx="3926305" cy="10515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8AE59-DFFE-6F86-638D-270D842C5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3BAF-5893-4530-BC3D-0EFBCF14C42E}" type="datetime1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DFC1B-4605-9CF5-BE41-34C5726A7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3F7F6-AB1A-2B46-C8CD-CE0AB38ED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7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586158-AAB3-98B8-010F-B53EA9969E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6200000">
            <a:off x="4687918" y="-3880024"/>
            <a:ext cx="1379621" cy="95698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A2A35-3C94-982F-B018-6A160E678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4019-7A56-4C23-8B08-6382464915AA}" type="datetime1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192F0-7CD3-2425-BEA2-0683D7B32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18204-3504-EF6E-BC3C-540C05EC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able Placeholder 10">
            <a:extLst>
              <a:ext uri="{FF2B5EF4-FFF2-40B4-BE49-F238E27FC236}">
                <a16:creationId xmlns:a16="http://schemas.microsoft.com/office/drawing/2014/main" id="{31FCBBA4-9FFC-24DD-5547-37EE5B61468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92782" y="1936236"/>
            <a:ext cx="8508188" cy="3388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30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036B6-8C3D-5CD6-16FE-888B60A53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29C5C-93A5-99BD-E412-D7B893ED5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69F3C-F7D6-9824-A671-E157F8318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341C-3C06-442E-AB0C-2FAC42314B96}" type="datetime1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7EADE-F5D8-39E3-9CD1-0B3E482A4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0B144-0983-40CD-4194-EFA0746A7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86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5BAD6-14A3-C07F-5859-425FC8EED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48DE8-4E8F-193F-08F2-82514377C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B4855-1E29-8443-D3BD-534C2D0C7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C708-1138-4158-B14B-CEF17F8D9435}" type="datetime1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AD81C-2AD3-2FE7-B073-7CBAA301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2E6E6-9CFF-253F-B914-77A721EE3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91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891E7-454C-0764-D83E-0CC68C9E3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E6A64-632F-1600-D93A-D9C7B416B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91BAA-D916-4906-FE80-8348A62A0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D22D-1318-477E-9CED-1399AF250C06}" type="datetime1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1F9A0-CD71-E94D-7315-B559C679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A00DE-0185-2B89-43AE-2FD680AD9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14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BA5D-3A5A-343D-4333-22C18D000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E84C0-F83E-7A58-11ED-77A1076B1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CEC3B-E9BF-A008-8329-83DE5A74C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EF4F88-2CF0-7822-3D69-E04868A29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3A84-5D77-41D8-A072-FB6CC18C6A8B}" type="datetime1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AB395-830E-8E07-7137-A75BBA0E4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57F0A6-34B3-7ED6-F403-413D2E198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20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C4B61-B02F-7113-EEB9-7321F6CED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B2AC6-8BDE-6008-2853-7382831A2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F52BB-22F5-6D62-A38C-0736827A3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F35BA8-BCBB-2C2B-CFFA-34C9D8A6E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3BF5E1-1FE5-1BA7-A813-467FD42043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E83B12-3CF1-108E-5E52-C9237DA8A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901A-DAE1-4D98-8D0A-F71E8A2B3D72}" type="datetime1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FA3B8A-D07A-A19D-65AB-AAD8054F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9A43E8-BDD0-03AB-2752-0AB85AAE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2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BD2CC-7006-8DA4-8B89-251469D60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C11070-C4C1-9ECC-B96F-E24B432FE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22A53-6FA6-4C4F-BDBD-BE755A88EC6D}" type="datetime1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77AC2B-D64A-B621-AEA2-26F1B63FB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244CF9-A649-CA54-20F9-5AEC32A8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8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95CD9A-C7C7-6302-F1EF-313A1273C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11AC-4F1C-4C9C-8110-334CA1233205}" type="datetime1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57A297-E798-6795-489E-21DFC8EC9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813BD-05C6-AF39-E018-CF12A6297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4892010-E683-22F1-BEEC-B2F055E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9604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948AC-581C-5CCA-B291-A0F3DEE30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FDCC0-249F-C74E-4CC9-A183FC8AC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730738-CE84-7BFC-F4F2-DB63022FD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F1173-D115-6930-CC13-6DBC3D1E1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96B4-FAA4-4F96-8369-9D1AF73C13D2}" type="datetime1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CB2761-DE2A-DA5B-E5E0-B5E43512B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45974-B24F-BA89-8EE5-A7668ABCD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9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5BAD6-14A3-C07F-5859-425FC8EED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48DE8-4E8F-193F-08F2-82514377C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B4855-1E29-8443-D3BD-534C2D0C7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AD81C-2AD3-2FE7-B073-7CBAA301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2E6E6-9CFF-253F-B914-77A721EE3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34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AFFD8-935B-4DB6-9D49-D7CE011F7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9FF8C0-2511-F935-DEB0-5E1EAA93AE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CF3E38-D3A9-9879-7C01-99E6E9ABB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3887F-1151-7BDB-287A-FBAECAE94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9F0D-66A1-4EFA-99EB-4F3F252C125F}" type="datetime1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F66B6-80FA-46B3-924A-A4CECAE05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7D4A09-581C-6B9F-E4D7-F95F78B4C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97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A27DB-F7D5-270D-74A3-BDB2F9A06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ED6A90-79BD-D61B-EDB9-82F9B6867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4132847" y="-1392866"/>
            <a:ext cx="3926305" cy="10515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8AE59-DFFE-6F86-638D-270D842C5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3FAAE-A1F3-495E-AA05-28B834346D25}" type="datetime1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DFC1B-4605-9CF5-BE41-34C5726A7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3F7F6-AB1A-2B46-C8CD-CE0AB38ED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10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586158-AAB3-98B8-010F-B53EA9969E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6200000">
            <a:off x="4687918" y="-3880024"/>
            <a:ext cx="1379621" cy="95698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A2A35-3C94-982F-B018-6A160E678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1E75-7DC9-4E86-AE48-FD49B56DD359}" type="datetime1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192F0-7CD3-2425-BEA2-0683D7B32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18204-3504-EF6E-BC3C-540C05EC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able Placeholder 10">
            <a:extLst>
              <a:ext uri="{FF2B5EF4-FFF2-40B4-BE49-F238E27FC236}">
                <a16:creationId xmlns:a16="http://schemas.microsoft.com/office/drawing/2014/main" id="{31FCBBA4-9FFC-24DD-5547-37EE5B61468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92782" y="1936236"/>
            <a:ext cx="8508188" cy="3388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18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891E7-454C-0764-D83E-0CC68C9E3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E6A64-632F-1600-D93A-D9C7B416B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91BAA-D916-4906-FE80-8348A62A0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44659-D910-4383-B587-BD3E513CAE66}" type="datetime1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1F9A0-CD71-E94D-7315-B559C679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A00DE-0185-2B89-43AE-2FD680AD9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54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BA5D-3A5A-343D-4333-22C18D000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E84C0-F83E-7A58-11ED-77A1076B1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CEC3B-E9BF-A008-8329-83DE5A74C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EF4F88-2CF0-7822-3D69-E04868A29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4EE2-56B0-464F-9983-782F2F568AC0}" type="datetime1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AB395-830E-8E07-7137-A75BBA0E4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57F0A6-34B3-7ED6-F403-413D2E198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C4B61-B02F-7113-EEB9-7321F6CED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B2AC6-8BDE-6008-2853-7382831A2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F52BB-22F5-6D62-A38C-0736827A3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F35BA8-BCBB-2C2B-CFFA-34C9D8A6E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3BF5E1-1FE5-1BA7-A813-467FD42043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E83B12-3CF1-108E-5E52-C9237DA8A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F1874-010B-4864-BA0D-F2B51268C6FA}" type="datetime1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FA3B8A-D07A-A19D-65AB-AAD8054F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9A43E8-BDD0-03AB-2752-0AB85AAE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46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BD2CC-7006-8DA4-8B89-251469D60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C11070-C4C1-9ECC-B96F-E24B432FE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9D20-82DB-4DF9-8AF1-DB5EC11A7FA6}" type="datetime1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77AC2B-D64A-B621-AEA2-26F1B63FB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244CF9-A649-CA54-20F9-5AEC32A8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6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95CD9A-C7C7-6302-F1EF-313A1273C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3F7B0-E455-4E74-84B7-CC4FC86EF5E8}" type="datetime1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57A297-E798-6795-489E-21DFC8EC9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813BD-05C6-AF39-E018-CF12A6297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C440F68-B04E-AC06-5C26-6604C75B8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831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948AC-581C-5CCA-B291-A0F3DEE30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FDCC0-249F-C74E-4CC9-A183FC8AC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730738-CE84-7BFC-F4F2-DB63022FD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F1173-D115-6930-CC13-6DBC3D1E1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B5EE-BA83-4CD6-AAFB-4C3207987693}" type="datetime1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CB2761-DE2A-DA5B-E5E0-B5E43512B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45974-B24F-BA89-8EE5-A7668ABCD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9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AFFD8-935B-4DB6-9D49-D7CE011F7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9FF8C0-2511-F935-DEB0-5E1EAA93AE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CF3E38-D3A9-9879-7C01-99E6E9ABB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3887F-1151-7BDB-287A-FBAECAE94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8085-93B9-4351-A65F-5FB902C1F040}" type="datetime1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F66B6-80FA-46B3-924A-A4CECAE05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7D4A09-581C-6B9F-E4D7-F95F78B4C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83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tint val="93000"/>
                <a:satMod val="150000"/>
                <a:shade val="98000"/>
                <a:lumMod val="102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DD023F-64F1-600B-8788-8207759A6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34CC5-23A7-706F-8D01-B552BCF04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BD8E2-20A9-75F7-EB7F-11B72DB0E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97578" y="6356350"/>
            <a:ext cx="975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1E89E7-8C67-436B-AADE-00B1B42E7559}" type="datetime1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1D603-7659-EF7D-03DF-82534225D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8232" y="6356350"/>
            <a:ext cx="31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25470-9E66-A6E2-F27D-0A928F04B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4778" y="6356350"/>
            <a:ext cx="389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oogle Shape;653;p31">
            <a:extLst>
              <a:ext uri="{FF2B5EF4-FFF2-40B4-BE49-F238E27FC236}">
                <a16:creationId xmlns:a16="http://schemas.microsoft.com/office/drawing/2014/main" id="{94991F42-7721-2ADC-DCE7-5399E7AB6953}"/>
              </a:ext>
            </a:extLst>
          </p:cNvPr>
          <p:cNvSpPr/>
          <p:nvPr userDrawn="1"/>
        </p:nvSpPr>
        <p:spPr>
          <a:xfrm flipH="1">
            <a:off x="9179577" y="-698588"/>
            <a:ext cx="4176914" cy="3452987"/>
          </a:xfrm>
          <a:custGeom>
            <a:avLst/>
            <a:gdLst/>
            <a:ahLst/>
            <a:cxnLst/>
            <a:rect l="l" t="t" r="r" b="b"/>
            <a:pathLst>
              <a:path w="686428" h="567692" extrusionOk="0">
                <a:moveTo>
                  <a:pt x="583151" y="526010"/>
                </a:moveTo>
                <a:cubicBezTo>
                  <a:pt x="638475" y="462591"/>
                  <a:pt x="682760" y="384929"/>
                  <a:pt x="686244" y="300839"/>
                </a:cubicBezTo>
                <a:cubicBezTo>
                  <a:pt x="689729" y="216749"/>
                  <a:pt x="643626" y="127140"/>
                  <a:pt x="564255" y="99132"/>
                </a:cubicBezTo>
                <a:cubicBezTo>
                  <a:pt x="511160" y="80387"/>
                  <a:pt x="451182" y="90365"/>
                  <a:pt x="398088" y="71621"/>
                </a:cubicBezTo>
                <a:cubicBezTo>
                  <a:pt x="339495" y="50929"/>
                  <a:pt x="290621" y="-3854"/>
                  <a:pt x="228609" y="215"/>
                </a:cubicBezTo>
                <a:cubicBezTo>
                  <a:pt x="208696" y="1535"/>
                  <a:pt x="189692" y="9089"/>
                  <a:pt x="171965" y="18245"/>
                </a:cubicBezTo>
                <a:cubicBezTo>
                  <a:pt x="99455" y="55669"/>
                  <a:pt x="42421" y="122053"/>
                  <a:pt x="16382" y="199369"/>
                </a:cubicBezTo>
                <a:cubicBezTo>
                  <a:pt x="-9678" y="276684"/>
                  <a:pt x="-4440" y="364064"/>
                  <a:pt x="30624" y="437721"/>
                </a:cubicBezTo>
                <a:cubicBezTo>
                  <a:pt x="46468" y="471010"/>
                  <a:pt x="68589" y="501941"/>
                  <a:pt x="98264" y="523802"/>
                </a:cubicBezTo>
                <a:cubicBezTo>
                  <a:pt x="158566" y="568260"/>
                  <a:pt x="239518" y="569343"/>
                  <a:pt x="314387" y="566983"/>
                </a:cubicBezTo>
                <a:cubicBezTo>
                  <a:pt x="372720" y="565143"/>
                  <a:pt x="432524" y="562005"/>
                  <a:pt x="486074" y="538780"/>
                </a:cubicBezTo>
                <a:cubicBezTo>
                  <a:pt x="511571" y="527720"/>
                  <a:pt x="556225" y="532871"/>
                  <a:pt x="583151" y="52596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229;p45">
            <a:extLst>
              <a:ext uri="{FF2B5EF4-FFF2-40B4-BE49-F238E27FC236}">
                <a16:creationId xmlns:a16="http://schemas.microsoft.com/office/drawing/2014/main" id="{34A569D8-EB8B-266B-14C1-88B3CC089CE0}"/>
              </a:ext>
            </a:extLst>
          </p:cNvPr>
          <p:cNvSpPr/>
          <p:nvPr userDrawn="1"/>
        </p:nvSpPr>
        <p:spPr>
          <a:xfrm flipH="1">
            <a:off x="-2047424" y="5897602"/>
            <a:ext cx="3070738" cy="2462914"/>
          </a:xfrm>
          <a:custGeom>
            <a:avLst/>
            <a:gdLst/>
            <a:ahLst/>
            <a:cxnLst/>
            <a:rect l="l" t="t" r="r" b="b"/>
            <a:pathLst>
              <a:path w="686428" h="567692" extrusionOk="0">
                <a:moveTo>
                  <a:pt x="583151" y="526010"/>
                </a:moveTo>
                <a:cubicBezTo>
                  <a:pt x="638475" y="462591"/>
                  <a:pt x="682760" y="384929"/>
                  <a:pt x="686244" y="300839"/>
                </a:cubicBezTo>
                <a:cubicBezTo>
                  <a:pt x="689729" y="216749"/>
                  <a:pt x="643626" y="127140"/>
                  <a:pt x="564255" y="99132"/>
                </a:cubicBezTo>
                <a:cubicBezTo>
                  <a:pt x="511160" y="80387"/>
                  <a:pt x="451182" y="90365"/>
                  <a:pt x="398088" y="71621"/>
                </a:cubicBezTo>
                <a:cubicBezTo>
                  <a:pt x="339495" y="50929"/>
                  <a:pt x="290621" y="-3854"/>
                  <a:pt x="228609" y="215"/>
                </a:cubicBezTo>
                <a:cubicBezTo>
                  <a:pt x="208696" y="1535"/>
                  <a:pt x="189692" y="9089"/>
                  <a:pt x="171965" y="18245"/>
                </a:cubicBezTo>
                <a:cubicBezTo>
                  <a:pt x="99455" y="55669"/>
                  <a:pt x="42421" y="122053"/>
                  <a:pt x="16382" y="199369"/>
                </a:cubicBezTo>
                <a:cubicBezTo>
                  <a:pt x="-9678" y="276684"/>
                  <a:pt x="-4440" y="364064"/>
                  <a:pt x="30624" y="437721"/>
                </a:cubicBezTo>
                <a:cubicBezTo>
                  <a:pt x="46468" y="471010"/>
                  <a:pt x="68589" y="501941"/>
                  <a:pt x="98264" y="523802"/>
                </a:cubicBezTo>
                <a:cubicBezTo>
                  <a:pt x="158566" y="568260"/>
                  <a:pt x="239518" y="569343"/>
                  <a:pt x="314387" y="566983"/>
                </a:cubicBezTo>
                <a:cubicBezTo>
                  <a:pt x="372720" y="565143"/>
                  <a:pt x="432524" y="562005"/>
                  <a:pt x="486074" y="538780"/>
                </a:cubicBezTo>
                <a:cubicBezTo>
                  <a:pt x="511571" y="527720"/>
                  <a:pt x="556225" y="532871"/>
                  <a:pt x="583151" y="52596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 descr="A white outline of a map&#10;&#10;AI-generated content may be incorrect.">
            <a:extLst>
              <a:ext uri="{FF2B5EF4-FFF2-40B4-BE49-F238E27FC236}">
                <a16:creationId xmlns:a16="http://schemas.microsoft.com/office/drawing/2014/main" id="{D84D428D-2096-1AF2-70A9-AEB4905DDDF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502" y="6213508"/>
            <a:ext cx="793688" cy="532537"/>
          </a:xfrm>
          <a:prstGeom prst="rect">
            <a:avLst/>
          </a:prstGeom>
        </p:spPr>
      </p:pic>
      <p:pic>
        <p:nvPicPr>
          <p:cNvPr id="10" name="Picture 9" descr="A logo with white lines&#10;&#10;AI-generated content may be incorrect.">
            <a:extLst>
              <a:ext uri="{FF2B5EF4-FFF2-40B4-BE49-F238E27FC236}">
                <a16:creationId xmlns:a16="http://schemas.microsoft.com/office/drawing/2014/main" id="{E97FF376-EBAA-9872-85BA-54FD8B46CD8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39" y="6027891"/>
            <a:ext cx="555545" cy="740725"/>
          </a:xfrm>
          <a:prstGeom prst="rect">
            <a:avLst/>
          </a:prstGeom>
        </p:spPr>
      </p:pic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5AA39502-D592-0AD4-108E-4E48AF4FBFE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96" y="6224690"/>
            <a:ext cx="2204620" cy="53445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C055C21-5163-2093-6EA5-2162C4A305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421" y="6225527"/>
            <a:ext cx="834030" cy="54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149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A5E94CBB-4841-23D5-B8F3-FAB9E081073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2" t="11481" r="14696" b="21891"/>
          <a:stretch/>
        </p:blipFill>
        <p:spPr>
          <a:xfrm>
            <a:off x="3908938" y="6214794"/>
            <a:ext cx="793689" cy="54230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DD023F-64F1-600B-8788-8207759A6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34CC5-23A7-706F-8D01-B552BCF04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BD8E2-20A9-75F7-EB7F-11B72DB0E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97578" y="6356350"/>
            <a:ext cx="975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953B5E-F5A0-4788-B910-AA00E0895398}" type="datetime1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1D603-7659-EF7D-03DF-82534225D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8232" y="6356350"/>
            <a:ext cx="31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25470-9E66-A6E2-F27D-0A928F04B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4778" y="6356350"/>
            <a:ext cx="389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oogle Shape;653;p31">
            <a:extLst>
              <a:ext uri="{FF2B5EF4-FFF2-40B4-BE49-F238E27FC236}">
                <a16:creationId xmlns:a16="http://schemas.microsoft.com/office/drawing/2014/main" id="{94991F42-7721-2ADC-DCE7-5399E7AB6953}"/>
              </a:ext>
            </a:extLst>
          </p:cNvPr>
          <p:cNvSpPr/>
          <p:nvPr userDrawn="1"/>
        </p:nvSpPr>
        <p:spPr>
          <a:xfrm flipH="1">
            <a:off x="9179577" y="-698588"/>
            <a:ext cx="4176914" cy="3452987"/>
          </a:xfrm>
          <a:custGeom>
            <a:avLst/>
            <a:gdLst/>
            <a:ahLst/>
            <a:cxnLst/>
            <a:rect l="l" t="t" r="r" b="b"/>
            <a:pathLst>
              <a:path w="686428" h="567692" extrusionOk="0">
                <a:moveTo>
                  <a:pt x="583151" y="526010"/>
                </a:moveTo>
                <a:cubicBezTo>
                  <a:pt x="638475" y="462591"/>
                  <a:pt x="682760" y="384929"/>
                  <a:pt x="686244" y="300839"/>
                </a:cubicBezTo>
                <a:cubicBezTo>
                  <a:pt x="689729" y="216749"/>
                  <a:pt x="643626" y="127140"/>
                  <a:pt x="564255" y="99132"/>
                </a:cubicBezTo>
                <a:cubicBezTo>
                  <a:pt x="511160" y="80387"/>
                  <a:pt x="451182" y="90365"/>
                  <a:pt x="398088" y="71621"/>
                </a:cubicBezTo>
                <a:cubicBezTo>
                  <a:pt x="339495" y="50929"/>
                  <a:pt x="290621" y="-3854"/>
                  <a:pt x="228609" y="215"/>
                </a:cubicBezTo>
                <a:cubicBezTo>
                  <a:pt x="208696" y="1535"/>
                  <a:pt x="189692" y="9089"/>
                  <a:pt x="171965" y="18245"/>
                </a:cubicBezTo>
                <a:cubicBezTo>
                  <a:pt x="99455" y="55669"/>
                  <a:pt x="42421" y="122053"/>
                  <a:pt x="16382" y="199369"/>
                </a:cubicBezTo>
                <a:cubicBezTo>
                  <a:pt x="-9678" y="276684"/>
                  <a:pt x="-4440" y="364064"/>
                  <a:pt x="30624" y="437721"/>
                </a:cubicBezTo>
                <a:cubicBezTo>
                  <a:pt x="46468" y="471010"/>
                  <a:pt x="68589" y="501941"/>
                  <a:pt x="98264" y="523802"/>
                </a:cubicBezTo>
                <a:cubicBezTo>
                  <a:pt x="158566" y="568260"/>
                  <a:pt x="239518" y="569343"/>
                  <a:pt x="314387" y="566983"/>
                </a:cubicBezTo>
                <a:cubicBezTo>
                  <a:pt x="372720" y="565143"/>
                  <a:pt x="432524" y="562005"/>
                  <a:pt x="486074" y="538780"/>
                </a:cubicBezTo>
                <a:cubicBezTo>
                  <a:pt x="511571" y="527720"/>
                  <a:pt x="556225" y="532871"/>
                  <a:pt x="583151" y="52596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229;p45">
            <a:extLst>
              <a:ext uri="{FF2B5EF4-FFF2-40B4-BE49-F238E27FC236}">
                <a16:creationId xmlns:a16="http://schemas.microsoft.com/office/drawing/2014/main" id="{34A569D8-EB8B-266B-14C1-88B3CC089CE0}"/>
              </a:ext>
            </a:extLst>
          </p:cNvPr>
          <p:cNvSpPr/>
          <p:nvPr userDrawn="1"/>
        </p:nvSpPr>
        <p:spPr>
          <a:xfrm flipH="1">
            <a:off x="-2047424" y="5897602"/>
            <a:ext cx="3070738" cy="2462914"/>
          </a:xfrm>
          <a:custGeom>
            <a:avLst/>
            <a:gdLst/>
            <a:ahLst/>
            <a:cxnLst/>
            <a:rect l="l" t="t" r="r" b="b"/>
            <a:pathLst>
              <a:path w="686428" h="567692" extrusionOk="0">
                <a:moveTo>
                  <a:pt x="583151" y="526010"/>
                </a:moveTo>
                <a:cubicBezTo>
                  <a:pt x="638475" y="462591"/>
                  <a:pt x="682760" y="384929"/>
                  <a:pt x="686244" y="300839"/>
                </a:cubicBezTo>
                <a:cubicBezTo>
                  <a:pt x="689729" y="216749"/>
                  <a:pt x="643626" y="127140"/>
                  <a:pt x="564255" y="99132"/>
                </a:cubicBezTo>
                <a:cubicBezTo>
                  <a:pt x="511160" y="80387"/>
                  <a:pt x="451182" y="90365"/>
                  <a:pt x="398088" y="71621"/>
                </a:cubicBezTo>
                <a:cubicBezTo>
                  <a:pt x="339495" y="50929"/>
                  <a:pt x="290621" y="-3854"/>
                  <a:pt x="228609" y="215"/>
                </a:cubicBezTo>
                <a:cubicBezTo>
                  <a:pt x="208696" y="1535"/>
                  <a:pt x="189692" y="9089"/>
                  <a:pt x="171965" y="18245"/>
                </a:cubicBezTo>
                <a:cubicBezTo>
                  <a:pt x="99455" y="55669"/>
                  <a:pt x="42421" y="122053"/>
                  <a:pt x="16382" y="199369"/>
                </a:cubicBezTo>
                <a:cubicBezTo>
                  <a:pt x="-9678" y="276684"/>
                  <a:pt x="-4440" y="364064"/>
                  <a:pt x="30624" y="437721"/>
                </a:cubicBezTo>
                <a:cubicBezTo>
                  <a:pt x="46468" y="471010"/>
                  <a:pt x="68589" y="501941"/>
                  <a:pt x="98264" y="523802"/>
                </a:cubicBezTo>
                <a:cubicBezTo>
                  <a:pt x="158566" y="568260"/>
                  <a:pt x="239518" y="569343"/>
                  <a:pt x="314387" y="566983"/>
                </a:cubicBezTo>
                <a:cubicBezTo>
                  <a:pt x="372720" y="565143"/>
                  <a:pt x="432524" y="562005"/>
                  <a:pt x="486074" y="538780"/>
                </a:cubicBezTo>
                <a:cubicBezTo>
                  <a:pt x="511571" y="527720"/>
                  <a:pt x="556225" y="532871"/>
                  <a:pt x="583151" y="52596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 descr="A blue and green logo&#10;&#10;AI-generated content may be incorrect.">
            <a:extLst>
              <a:ext uri="{FF2B5EF4-FFF2-40B4-BE49-F238E27FC236}">
                <a16:creationId xmlns:a16="http://schemas.microsoft.com/office/drawing/2014/main" id="{06F5831D-197D-FB52-1883-892746E321C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166" y="6213508"/>
            <a:ext cx="793689" cy="532537"/>
          </a:xfrm>
          <a:prstGeom prst="rect">
            <a:avLst/>
          </a:prstGeom>
        </p:spPr>
      </p:pic>
      <p:pic>
        <p:nvPicPr>
          <p:cNvPr id="13" name="Picture 12" descr="A blue and green logo&#10;&#10;AI-generated content may be incorrect.">
            <a:extLst>
              <a:ext uri="{FF2B5EF4-FFF2-40B4-BE49-F238E27FC236}">
                <a16:creationId xmlns:a16="http://schemas.microsoft.com/office/drawing/2014/main" id="{D58EA939-94C2-C877-7BAF-5C26879845D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96" y="6224565"/>
            <a:ext cx="2204620" cy="532537"/>
          </a:xfrm>
          <a:prstGeom prst="rect">
            <a:avLst/>
          </a:prstGeom>
        </p:spPr>
      </p:pic>
      <p:pic>
        <p:nvPicPr>
          <p:cNvPr id="14" name="Picture 13" descr="A logo with blue lines&#10;&#10;AI-generated content may be incorrect.">
            <a:extLst>
              <a:ext uri="{FF2B5EF4-FFF2-40B4-BE49-F238E27FC236}">
                <a16:creationId xmlns:a16="http://schemas.microsoft.com/office/drawing/2014/main" id="{A2C5B2CD-BBA2-9587-8666-58F1B20CF85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6" t="5310" r="19316" b="9772"/>
          <a:stretch/>
        </p:blipFill>
        <p:spPr>
          <a:xfrm>
            <a:off x="3245265" y="6052332"/>
            <a:ext cx="489292" cy="66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8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hub.docker.com/" TargetMode="Externa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nux_namespaces" TargetMode="External"/><Relationship Id="rId2" Type="http://schemas.openxmlformats.org/officeDocument/2006/relationships/hyperlink" Target="https://www.ibm.com/think/topics/containerization#:~:text=Containerization%20is%20the%20packaging%20of,runs%20consistently%20on%20any%20infrastructure" TargetMode="Externa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blog.nginx.org/blog/what-are-namespaces-cgroups-how-do-they-work" TargetMode="External"/><Relationship Id="rId4" Type="http://schemas.openxmlformats.org/officeDocument/2006/relationships/hyperlink" Target="https://en.wikipedia.org/wiki/Cgroup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docker.com/reference/dockerfile/" TargetMode="External"/><Relationship Id="rId7" Type="http://schemas.openxmlformats.org/officeDocument/2006/relationships/hyperlink" Target="https://docs.docker.com/compos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docs.docker.com/engine/network/" TargetMode="External"/><Relationship Id="rId5" Type="http://schemas.openxmlformats.org/officeDocument/2006/relationships/hyperlink" Target="https://docs.docker.com/engine/storage/" TargetMode="External"/><Relationship Id="rId4" Type="http://schemas.openxmlformats.org/officeDocument/2006/relationships/hyperlink" Target="https://docs.docker.com/get-started/docker-concepts/building-image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DE30D-76E7-3278-4F1F-4F672A8E38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Containerization with Docker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5F0CBD-D99D-EA9C-F92C-5F3A3D51AC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Amro Aljadaa</a:t>
            </a:r>
          </a:p>
          <a:p>
            <a:r>
              <a:rPr lang="en-US" dirty="0"/>
              <a:t>Control Software Engineer</a:t>
            </a:r>
          </a:p>
          <a:p>
            <a:r>
              <a:rPr lang="en-US" dirty="0"/>
              <a:t>SESAME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75C81-5DA1-2EA8-1F37-9FC81408E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DC93B-848C-2F5C-F0A8-2E67DD250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307CD-0637-839E-8B01-1B439DE67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51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7369F7-C9DB-49CF-8BFB-3377CD9BE127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/>
              <a:t>Docker Image - Analogy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53D764-B309-4E85-BEB2-FA2212F5E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329841-8367-4621-B69C-BBE6985B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10</a:t>
            </a:fld>
            <a:endParaRPr lang="en-US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40D84A2B-50B9-43F3-9C83-D06A22FFE2A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92782" y="1594733"/>
            <a:ext cx="10591774" cy="4161174"/>
          </a:xfrm>
        </p:spPr>
        <p:txBody>
          <a:bodyPr>
            <a:normAutofit/>
          </a:bodyPr>
          <a:lstStyle/>
          <a:p>
            <a:r>
              <a:rPr lang="en-US" dirty="0"/>
              <a:t>Docker image = recipe</a:t>
            </a:r>
          </a:p>
          <a:p>
            <a:r>
              <a:rPr lang="en-US" dirty="0"/>
              <a:t>Container = dish</a:t>
            </a:r>
          </a:p>
          <a:p>
            <a:endParaRPr lang="en-US" dirty="0"/>
          </a:p>
          <a:p>
            <a:r>
              <a:rPr lang="en-US" dirty="0"/>
              <a:t>The Recipe is the blueprint to prepare the dishes</a:t>
            </a:r>
          </a:p>
          <a:p>
            <a:r>
              <a:rPr lang="en-US" dirty="0"/>
              <a:t>Docker image is the blueprint (template) to create containers</a:t>
            </a:r>
          </a:p>
          <a:p>
            <a:endParaRPr lang="en-US" dirty="0"/>
          </a:p>
          <a:p>
            <a:r>
              <a:rPr lang="en-US" dirty="0"/>
              <a:t>For free recipes, check </a:t>
            </a:r>
            <a:r>
              <a:rPr lang="en-US" b="1" dirty="0" err="1">
                <a:hlinkClick r:id="rId2"/>
              </a:rPr>
              <a:t>dockerhub</a:t>
            </a:r>
            <a:r>
              <a:rPr lang="en-US" dirty="0"/>
              <a:t>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2E2976C-E7A7-4AB2-8A59-60C5717628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97578" y="6356350"/>
            <a:ext cx="975865" cy="365125"/>
          </a:xfrm>
        </p:spPr>
        <p:txBody>
          <a:bodyPr/>
          <a:lstStyle/>
          <a:p>
            <a:r>
              <a:rPr lang="en-US" dirty="0"/>
              <a:t>5/5/2025</a:t>
            </a:r>
          </a:p>
        </p:txBody>
      </p:sp>
    </p:spTree>
    <p:extLst>
      <p:ext uri="{BB962C8B-B14F-4D97-AF65-F5344CB8AC3E}">
        <p14:creationId xmlns:p14="http://schemas.microsoft.com/office/powerpoint/2010/main" val="1939226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92FCB9-C030-4F1E-A103-5E0222935518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/>
              <a:t>Docker Image - Naming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27F3ED-1D0B-40B4-A390-43C4BFF8C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BE6011-A0D9-46A2-A132-6D18C3B5C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11</a:t>
            </a:fld>
            <a:endParaRPr lang="en-US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B33732CC-44CB-41FC-8F73-1824D3120A1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92782" y="1594733"/>
            <a:ext cx="10591774" cy="4161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Standard Format:</a:t>
            </a:r>
          </a:p>
          <a:p>
            <a:r>
              <a:rPr lang="en-US" dirty="0"/>
              <a:t>[REGISTRY_HOST[:PORT]/][NAMESPACE/]</a:t>
            </a:r>
            <a:r>
              <a:rPr lang="en-US" dirty="0">
                <a:solidFill>
                  <a:srgbClr val="FF0000"/>
                </a:solidFill>
              </a:rPr>
              <a:t>REPOSITORY</a:t>
            </a:r>
            <a:r>
              <a:rPr lang="en-US" dirty="0"/>
              <a:t>[:TAG]</a:t>
            </a:r>
          </a:p>
          <a:p>
            <a:pPr lvl="1"/>
            <a:r>
              <a:rPr lang="en-US" dirty="0"/>
              <a:t>Default Registry: docker.io</a:t>
            </a:r>
          </a:p>
          <a:p>
            <a:pPr lvl="1"/>
            <a:r>
              <a:rPr lang="en-US" dirty="0"/>
              <a:t>Default tag: latest</a:t>
            </a:r>
          </a:p>
          <a:p>
            <a:pPr marL="0" indent="0">
              <a:buNone/>
            </a:pPr>
            <a:r>
              <a:rPr lang="en-US" dirty="0"/>
              <a:t>Examples:</a:t>
            </a:r>
          </a:p>
          <a:p>
            <a:pPr lvl="1"/>
            <a:r>
              <a:rPr lang="en-US" b="1" dirty="0"/>
              <a:t>docker.io/</a:t>
            </a:r>
            <a:r>
              <a:rPr lang="en-US" b="1" dirty="0" err="1"/>
              <a:t>python:latest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same as </a:t>
            </a:r>
            <a:r>
              <a:rPr lang="en-US" b="1" dirty="0">
                <a:sym typeface="Wingdings" panose="05000000000000000000" pitchFamily="2" charset="2"/>
              </a:rPr>
              <a:t>python</a:t>
            </a:r>
          </a:p>
          <a:p>
            <a:pPr lvl="1"/>
            <a:r>
              <a:rPr lang="en-US" b="1" dirty="0" err="1">
                <a:sym typeface="Wingdings" panose="05000000000000000000" pitchFamily="2" charset="2"/>
              </a:rPr>
              <a:t>MyRegistry</a:t>
            </a:r>
            <a:r>
              <a:rPr lang="en-US" b="1" dirty="0">
                <a:sym typeface="Wingdings" panose="05000000000000000000" pitchFamily="2" charset="2"/>
              </a:rPr>
              <a:t>/myImage:v2</a:t>
            </a:r>
          </a:p>
          <a:p>
            <a:pPr lvl="1"/>
            <a:r>
              <a:rPr lang="en-US" b="1" dirty="0" err="1">
                <a:sym typeface="Wingdings" panose="05000000000000000000" pitchFamily="2" charset="2"/>
              </a:rPr>
              <a:t>MyRegistry</a:t>
            </a:r>
            <a:r>
              <a:rPr lang="en-US" b="1" dirty="0">
                <a:sym typeface="Wingdings" panose="05000000000000000000" pitchFamily="2" charset="2"/>
              </a:rPr>
              <a:t>/</a:t>
            </a:r>
            <a:r>
              <a:rPr lang="en-US" b="1" dirty="0" err="1">
                <a:sym typeface="Wingdings" panose="05000000000000000000" pitchFamily="2" charset="2"/>
              </a:rPr>
              <a:t>MyNamespace</a:t>
            </a:r>
            <a:r>
              <a:rPr lang="en-US" b="1" dirty="0">
                <a:sym typeface="Wingdings" panose="05000000000000000000" pitchFamily="2" charset="2"/>
              </a:rPr>
              <a:t>/</a:t>
            </a:r>
            <a:r>
              <a:rPr lang="en-US" b="1" dirty="0" err="1">
                <a:sym typeface="Wingdings" panose="05000000000000000000" pitchFamily="2" charset="2"/>
              </a:rPr>
              <a:t>myImage:latest</a:t>
            </a:r>
            <a:endParaRPr lang="en-US" b="1" dirty="0">
              <a:sym typeface="Wingdings" panose="05000000000000000000" pitchFamily="2" charset="2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99BCAAA-92DB-4236-89D8-07A0312576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97578" y="6356350"/>
            <a:ext cx="975865" cy="365125"/>
          </a:xfrm>
        </p:spPr>
        <p:txBody>
          <a:bodyPr/>
          <a:lstStyle/>
          <a:p>
            <a:r>
              <a:rPr lang="en-US" dirty="0"/>
              <a:t>5/5/2025</a:t>
            </a:r>
          </a:p>
        </p:txBody>
      </p:sp>
    </p:spTree>
    <p:extLst>
      <p:ext uri="{BB962C8B-B14F-4D97-AF65-F5344CB8AC3E}">
        <p14:creationId xmlns:p14="http://schemas.microsoft.com/office/powerpoint/2010/main" val="1110633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2639F9-8074-44D0-819D-445A7B985C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6200000">
            <a:off x="4788182" y="-3980288"/>
            <a:ext cx="1379621" cy="9770420"/>
          </a:xfrm>
        </p:spPr>
        <p:txBody>
          <a:bodyPr>
            <a:normAutofit/>
          </a:bodyPr>
          <a:lstStyle/>
          <a:p>
            <a:r>
              <a:rPr lang="en-US" dirty="0"/>
              <a:t>Lab - Managing Docker containers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0D9592-F471-43A6-A2BA-B02CCD5FE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5538-C96E-44C9-9FAD-33361619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12</a:t>
            </a:fld>
            <a:endParaRPr lang="en-US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D4BBCC7B-C27D-4111-A71B-B13978B23AC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92782" y="1917185"/>
            <a:ext cx="8508188" cy="3944599"/>
          </a:xfrm>
        </p:spPr>
        <p:txBody>
          <a:bodyPr>
            <a:normAutofit/>
          </a:bodyPr>
          <a:lstStyle/>
          <a:p>
            <a:r>
              <a:rPr lang="en-US" dirty="0"/>
              <a:t>Commands you may need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docker pull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Related commands: docker push, docker tag</a:t>
            </a:r>
          </a:p>
          <a:p>
            <a:pPr lvl="1"/>
            <a:r>
              <a:rPr lang="en-US" dirty="0"/>
              <a:t>docker image list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docker run/stop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docker </a:t>
            </a:r>
            <a:r>
              <a:rPr lang="en-US" dirty="0" err="1">
                <a:sym typeface="Wingdings" panose="05000000000000000000" pitchFamily="2" charset="2"/>
              </a:rPr>
              <a:t>ps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docker log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docker exec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docker inspect</a:t>
            </a:r>
          </a:p>
          <a:p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3707D93-289E-4F39-B688-B34FB92153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97578" y="6356350"/>
            <a:ext cx="975865" cy="365125"/>
          </a:xfrm>
        </p:spPr>
        <p:txBody>
          <a:bodyPr/>
          <a:lstStyle/>
          <a:p>
            <a:r>
              <a:rPr lang="en-US" dirty="0"/>
              <a:t>5/5/2025</a:t>
            </a:r>
          </a:p>
        </p:txBody>
      </p:sp>
    </p:spTree>
    <p:extLst>
      <p:ext uri="{BB962C8B-B14F-4D97-AF65-F5344CB8AC3E}">
        <p14:creationId xmlns:p14="http://schemas.microsoft.com/office/powerpoint/2010/main" val="4151452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68287C-A217-4D40-BB6B-E5AD41CDFF96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/>
              <a:t>Issues!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7585E1-3567-40D8-8E9C-C741806D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424E8-9473-4220-9BE3-B66E2EE98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13</a:t>
            </a:fld>
            <a:endParaRPr lang="en-US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BB4EC577-1C81-4D84-BDD8-2B69A5576CF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92782" y="1917185"/>
            <a:ext cx="8508188" cy="39445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if you don’t find the image you want in </a:t>
            </a:r>
            <a:r>
              <a:rPr lang="en-US" dirty="0" err="1"/>
              <a:t>dockerhub</a:t>
            </a:r>
            <a:r>
              <a:rPr lang="en-US" dirty="0"/>
              <a:t> that is specific to your task and requirements?</a:t>
            </a:r>
          </a:p>
          <a:p>
            <a:pPr lvl="1"/>
            <a:r>
              <a:rPr lang="en-US" dirty="0"/>
              <a:t>What if you want to run your own app that has a set of specific dependencies, and you want to package them together?</a:t>
            </a:r>
          </a:p>
          <a:p>
            <a:r>
              <a:rPr lang="en-US" dirty="0"/>
              <a:t>What if you want to run a specific startup command?</a:t>
            </a:r>
          </a:p>
          <a:p>
            <a:r>
              <a:rPr lang="en-US" dirty="0"/>
              <a:t>What if you want to reproduce the same environment every time on any machine?</a:t>
            </a:r>
          </a:p>
          <a:p>
            <a:r>
              <a:rPr lang="en-US" dirty="0"/>
              <a:t>In such cases, you need a way to write a </a:t>
            </a:r>
            <a:r>
              <a:rPr lang="en-US" b="1" dirty="0"/>
              <a:t>recipe</a:t>
            </a:r>
            <a:r>
              <a:rPr lang="en-US" dirty="0"/>
              <a:t> (</a:t>
            </a:r>
            <a:r>
              <a:rPr lang="en-US" b="1" dirty="0"/>
              <a:t>set of instructions</a:t>
            </a:r>
            <a:r>
              <a:rPr lang="en-US" dirty="0"/>
              <a:t>) to summary all of your requirements, and share them with the team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C254E94-2F5E-483D-BFBF-C63517637F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97578" y="6356350"/>
            <a:ext cx="975865" cy="365125"/>
          </a:xfrm>
        </p:spPr>
        <p:txBody>
          <a:bodyPr/>
          <a:lstStyle/>
          <a:p>
            <a:r>
              <a:rPr lang="en-US" dirty="0"/>
              <a:t>5/5/2025</a:t>
            </a:r>
          </a:p>
        </p:txBody>
      </p:sp>
    </p:spTree>
    <p:extLst>
      <p:ext uri="{BB962C8B-B14F-4D97-AF65-F5344CB8AC3E}">
        <p14:creationId xmlns:p14="http://schemas.microsoft.com/office/powerpoint/2010/main" val="2453257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FE76A1-0CCE-49A6-8D4E-26A57F6A6A43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/>
              <a:t>Workflow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0F6118-8E8D-4852-961C-677305B16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AD5E60-9DBA-4B0A-8447-C338525FE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14</a:t>
            </a:fld>
            <a:endParaRPr lang="en-US"/>
          </a:p>
        </p:txBody>
      </p:sp>
      <p:sp>
        <p:nvSpPr>
          <p:cNvPr id="8" name="Table Placeholder 9">
            <a:extLst>
              <a:ext uri="{FF2B5EF4-FFF2-40B4-BE49-F238E27FC236}">
                <a16:creationId xmlns:a16="http://schemas.microsoft.com/office/drawing/2014/main" id="{F4ACBB22-03BA-4328-AF1E-A5757293478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92782" y="1936235"/>
            <a:ext cx="10151418" cy="3579041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>
                <a:sym typeface="Wingdings" panose="05000000000000000000" pitchFamily="2" charset="2"/>
              </a:rPr>
              <a:t>Dockerfile</a:t>
            </a:r>
            <a:r>
              <a:rPr lang="en-US" dirty="0">
                <a:sym typeface="Wingdings" panose="05000000000000000000" pitchFamily="2" charset="2"/>
              </a:rPr>
              <a:t> is the Manifest that has the instructions for building the docker image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$ </a:t>
            </a:r>
            <a:r>
              <a:rPr lang="en-US" dirty="0"/>
              <a:t>docker build &lt;</a:t>
            </a:r>
            <a:r>
              <a:rPr lang="en-US" dirty="0" err="1"/>
              <a:t>Dockerfile</a:t>
            </a:r>
            <a:r>
              <a:rPr lang="en-US" dirty="0"/>
              <a:t>&gt;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Docker image is the blueprint</a:t>
            </a:r>
          </a:p>
          <a:p>
            <a:r>
              <a:rPr lang="en-US" dirty="0">
                <a:sym typeface="Wingdings" panose="05000000000000000000" pitchFamily="2" charset="2"/>
              </a:rPr>
              <a:t>Containers are running instances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of an image</a:t>
            </a:r>
          </a:p>
          <a:p>
            <a:r>
              <a:rPr lang="en-US" dirty="0">
                <a:sym typeface="Wingdings" panose="05000000000000000000" pitchFamily="2" charset="2"/>
              </a:rPr>
              <a:t>Containers are ephemeral</a:t>
            </a:r>
          </a:p>
          <a:p>
            <a:r>
              <a:rPr lang="en-US" dirty="0">
                <a:sym typeface="Wingdings" panose="05000000000000000000" pitchFamily="2" charset="2"/>
              </a:rPr>
              <a:t>Docker Registry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Online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Private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6F7969-CC69-4267-802F-AD8FC41EA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026" y="2938976"/>
            <a:ext cx="6739783" cy="3340747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56FA05C-F555-4DCF-A994-27D6A95AD4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97578" y="6356350"/>
            <a:ext cx="975865" cy="365125"/>
          </a:xfrm>
        </p:spPr>
        <p:txBody>
          <a:bodyPr/>
          <a:lstStyle/>
          <a:p>
            <a:r>
              <a:rPr lang="en-US" dirty="0"/>
              <a:t>5/5/2025</a:t>
            </a:r>
          </a:p>
        </p:txBody>
      </p:sp>
    </p:spTree>
    <p:extLst>
      <p:ext uri="{BB962C8B-B14F-4D97-AF65-F5344CB8AC3E}">
        <p14:creationId xmlns:p14="http://schemas.microsoft.com/office/powerpoint/2010/main" val="4290750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B7F2B4-ABAA-4566-9872-1017BA41735F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Dockerfile</a:t>
            </a:r>
            <a:r>
              <a:rPr lang="en-US" dirty="0"/>
              <a:t> 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203B42-FD32-43D6-B74C-E8D4562F4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2ED60-3932-4F6D-8AFC-87687F346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3DC9185D-563E-4A21-8FFD-0B5A04CD0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357994"/>
              </p:ext>
            </p:extLst>
          </p:nvPr>
        </p:nvGraphicFramePr>
        <p:xfrm>
          <a:off x="2034675" y="1943366"/>
          <a:ext cx="8128000" cy="2861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426">
                  <a:extLst>
                    <a:ext uri="{9D8B030D-6E8A-4147-A177-3AD203B41FA5}">
                      <a16:colId xmlns:a16="http://schemas.microsoft.com/office/drawing/2014/main" val="1424269037"/>
                    </a:ext>
                  </a:extLst>
                </a:gridCol>
                <a:gridCol w="6466574">
                  <a:extLst>
                    <a:ext uri="{9D8B030D-6E8A-4147-A177-3AD203B41FA5}">
                      <a16:colId xmlns:a16="http://schemas.microsoft.com/office/drawing/2014/main" val="4078270733"/>
                    </a:ext>
                  </a:extLst>
                </a:gridCol>
              </a:tblGrid>
              <a:tr h="32560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Description 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388117"/>
                  </a:ext>
                </a:extLst>
              </a:tr>
              <a:tr h="56201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FROM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Create a new build stage from a base image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215334"/>
                  </a:ext>
                </a:extLst>
              </a:tr>
              <a:tr h="325609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COPY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Copy files and directories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419282"/>
                  </a:ext>
                </a:extLst>
              </a:tr>
              <a:tr h="325609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Execute build commands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419511"/>
                  </a:ext>
                </a:extLst>
              </a:tr>
              <a:tr h="56201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CMD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Specify default commands</a:t>
                      </a:r>
                      <a:b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</a:t>
                      </a:r>
                      <a:r>
                        <a:rPr lang="en-US" dirty="0"/>
                        <a:t>tells Docker what to do when the container starts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241457"/>
                  </a:ext>
                </a:extLst>
              </a:tr>
              <a:tr h="56201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ENV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 environment variables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328487"/>
                  </a:ext>
                </a:extLst>
              </a:tr>
            </a:tbl>
          </a:graphicData>
        </a:graphic>
      </p:graphicFrame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8040A23-308D-4CB9-A4A6-3D7AAC6652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97578" y="6356350"/>
            <a:ext cx="975865" cy="365125"/>
          </a:xfrm>
        </p:spPr>
        <p:txBody>
          <a:bodyPr/>
          <a:lstStyle/>
          <a:p>
            <a:r>
              <a:rPr lang="en-US" dirty="0"/>
              <a:t>5/5/2025</a:t>
            </a:r>
          </a:p>
        </p:txBody>
      </p:sp>
    </p:spTree>
    <p:extLst>
      <p:ext uri="{BB962C8B-B14F-4D97-AF65-F5344CB8AC3E}">
        <p14:creationId xmlns:p14="http://schemas.microsoft.com/office/powerpoint/2010/main" val="4255673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B7F2B4-ABAA-4566-9872-1017BA41735F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en-US" dirty="0"/>
              <a:t>Image [6]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203B42-FD32-43D6-B74C-E8D4562F4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2ED60-3932-4F6D-8AFC-87687F346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16</a:t>
            </a:fld>
            <a:endParaRPr lang="en-US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1F525159-C456-4D00-93C5-FB33A945771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92781" y="1936236"/>
            <a:ext cx="6047397" cy="3388800"/>
          </a:xfrm>
        </p:spPr>
        <p:txBody>
          <a:bodyPr>
            <a:normAutofit/>
          </a:bodyPr>
          <a:lstStyle/>
          <a:p>
            <a:r>
              <a:rPr lang="en-US" dirty="0"/>
              <a:t>Docker image is composed of immutable layers</a:t>
            </a:r>
          </a:p>
          <a:p>
            <a:endParaRPr lang="en-US" dirty="0"/>
          </a:p>
          <a:p>
            <a:r>
              <a:rPr lang="en-US" dirty="0"/>
              <a:t>Each layer in an image contains a set of filesystem changes - additions, deletions, or modifications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14A616-94F4-4E7D-B0D5-DFB4D1910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178" y="3429000"/>
            <a:ext cx="5248275" cy="2703697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B982FC4-35CD-4648-A43C-40C4609CB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97578" y="6356350"/>
            <a:ext cx="975865" cy="365125"/>
          </a:xfrm>
        </p:spPr>
        <p:txBody>
          <a:bodyPr/>
          <a:lstStyle/>
          <a:p>
            <a:r>
              <a:rPr lang="en-US" dirty="0"/>
              <a:t>5/5/2025</a:t>
            </a:r>
          </a:p>
        </p:txBody>
      </p:sp>
    </p:spTree>
    <p:extLst>
      <p:ext uri="{BB962C8B-B14F-4D97-AF65-F5344CB8AC3E}">
        <p14:creationId xmlns:p14="http://schemas.microsoft.com/office/powerpoint/2010/main" val="3956469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B7F2B4-ABAA-4566-9872-1017BA41735F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en-US" dirty="0"/>
              <a:t>Storage [7]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203B42-FD32-43D6-B74C-E8D4562F4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2ED60-3932-4F6D-8AFC-87687F346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17</a:t>
            </a:fld>
            <a:endParaRPr lang="en-US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1F525159-C456-4D00-93C5-FB33A945771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92781" y="1936236"/>
            <a:ext cx="6047397" cy="3388800"/>
          </a:xfrm>
        </p:spPr>
        <p:txBody>
          <a:bodyPr>
            <a:normAutofit/>
          </a:bodyPr>
          <a:lstStyle/>
          <a:p>
            <a:r>
              <a:rPr lang="en-US" dirty="0"/>
              <a:t>All files created inside a container are stored on a writable container layer that sits on top of the read-only, immutable image layers</a:t>
            </a:r>
          </a:p>
          <a:p>
            <a:r>
              <a:rPr lang="en-US" dirty="0"/>
              <a:t>Data written to the container layer doesn't persist when the container is destroyed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14A616-94F4-4E7D-B0D5-DFB4D1910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178" y="3429000"/>
            <a:ext cx="5248275" cy="2703697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06B26EB-E160-412B-8EA8-31C6BE8D6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97578" y="6356350"/>
            <a:ext cx="975865" cy="365125"/>
          </a:xfrm>
        </p:spPr>
        <p:txBody>
          <a:bodyPr/>
          <a:lstStyle/>
          <a:p>
            <a:r>
              <a:rPr lang="en-US" dirty="0"/>
              <a:t>5/5/2025</a:t>
            </a:r>
          </a:p>
        </p:txBody>
      </p:sp>
    </p:spTree>
    <p:extLst>
      <p:ext uri="{BB962C8B-B14F-4D97-AF65-F5344CB8AC3E}">
        <p14:creationId xmlns:p14="http://schemas.microsoft.com/office/powerpoint/2010/main" val="4042195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B7F2B4-ABAA-4566-9872-1017BA41735F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en-US" dirty="0"/>
              <a:t>Storage [7] – Volume mounts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203B42-FD32-43D6-B74C-E8D4562F4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2ED60-3932-4F6D-8AFC-87687F346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18</a:t>
            </a:fld>
            <a:endParaRPr lang="en-US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1F525159-C456-4D00-93C5-FB33A945771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92781" y="1936236"/>
            <a:ext cx="6047397" cy="3388800"/>
          </a:xfrm>
        </p:spPr>
        <p:txBody>
          <a:bodyPr>
            <a:normAutofit/>
          </a:bodyPr>
          <a:lstStyle/>
          <a:p>
            <a:r>
              <a:rPr lang="en-US" dirty="0"/>
              <a:t>To store data outside of the writable layer of the container you can use one of the following methods:</a:t>
            </a:r>
          </a:p>
          <a:p>
            <a:pPr lvl="1"/>
            <a:r>
              <a:rPr lang="en-US" sz="2800" dirty="0"/>
              <a:t>Volume mounts</a:t>
            </a:r>
          </a:p>
          <a:p>
            <a:pPr lvl="1"/>
            <a:r>
              <a:rPr lang="en-US" sz="2800" dirty="0"/>
              <a:t>Bind mounts</a:t>
            </a:r>
          </a:p>
          <a:p>
            <a:pPr lvl="1"/>
            <a:r>
              <a:rPr lang="en-US" sz="2800" dirty="0" err="1"/>
              <a:t>tmpfs</a:t>
            </a:r>
            <a:r>
              <a:rPr lang="en-US" sz="2800" dirty="0"/>
              <a:t> mounts</a:t>
            </a:r>
          </a:p>
          <a:p>
            <a:pPr lvl="1"/>
            <a:r>
              <a:rPr lang="en-US" sz="2800" dirty="0"/>
              <a:t>Named pipes</a:t>
            </a:r>
          </a:p>
          <a:p>
            <a:pPr lvl="1"/>
            <a:endParaRPr lang="en-US" sz="2800" dirty="0"/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14A616-94F4-4E7D-B0D5-DFB4D1910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178" y="3429000"/>
            <a:ext cx="5248275" cy="2703697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5EB9023-DC8C-40C5-9200-FBF9A147C9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97578" y="6356350"/>
            <a:ext cx="975865" cy="365125"/>
          </a:xfrm>
        </p:spPr>
        <p:txBody>
          <a:bodyPr/>
          <a:lstStyle/>
          <a:p>
            <a:r>
              <a:rPr lang="en-US" dirty="0"/>
              <a:t>5/5/2025</a:t>
            </a:r>
          </a:p>
        </p:txBody>
      </p:sp>
    </p:spTree>
    <p:extLst>
      <p:ext uri="{BB962C8B-B14F-4D97-AF65-F5344CB8AC3E}">
        <p14:creationId xmlns:p14="http://schemas.microsoft.com/office/powerpoint/2010/main" val="3238613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2639F9-8074-44D0-819D-445A7B985C42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/>
              <a:t>Containerization Advantages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0D9592-F471-43A6-A2BA-B02CCD5FE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5538-C96E-44C9-9FAD-33361619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19</a:t>
            </a:fld>
            <a:endParaRPr lang="en-US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D4BBCC7B-C27D-4111-A71B-B13978B23AC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92782" y="1936236"/>
            <a:ext cx="8508188" cy="3388800"/>
          </a:xfrm>
        </p:spPr>
        <p:txBody>
          <a:bodyPr>
            <a:normAutofit/>
          </a:bodyPr>
          <a:lstStyle/>
          <a:p>
            <a:r>
              <a:rPr lang="en-US" dirty="0"/>
              <a:t>Reduce development time</a:t>
            </a:r>
          </a:p>
          <a:p>
            <a:pPr lvl="1"/>
            <a:r>
              <a:rPr lang="en-US" dirty="0"/>
              <a:t>Using the multi-layer approach, you can implement common layers in sperate images and start with these images in your development of new features</a:t>
            </a:r>
          </a:p>
          <a:p>
            <a:r>
              <a:rPr lang="en-US" dirty="0"/>
              <a:t>Reduce deployment time</a:t>
            </a:r>
          </a:p>
          <a:p>
            <a:pPr lvl="1"/>
            <a:r>
              <a:rPr lang="en-US" dirty="0"/>
              <a:t>Whatever is the difference between the development and production environments, the deployment is seamless</a:t>
            </a:r>
          </a:p>
          <a:p>
            <a:pPr lvl="2"/>
            <a:r>
              <a:rPr lang="en-US" dirty="0"/>
              <a:t>It solves the problem of “It works on my machine!”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7226245-3BD4-4FCC-BC31-51F29B31E9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97578" y="6356350"/>
            <a:ext cx="975865" cy="365125"/>
          </a:xfrm>
        </p:spPr>
        <p:txBody>
          <a:bodyPr/>
          <a:lstStyle/>
          <a:p>
            <a:r>
              <a:rPr lang="en-US" dirty="0"/>
              <a:t>5/5/2025</a:t>
            </a:r>
          </a:p>
        </p:txBody>
      </p:sp>
    </p:spTree>
    <p:extLst>
      <p:ext uri="{BB962C8B-B14F-4D97-AF65-F5344CB8AC3E}">
        <p14:creationId xmlns:p14="http://schemas.microsoft.com/office/powerpoint/2010/main" val="1008015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E9533B-51FC-42AC-9277-08492A173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1E75-7DC9-4E86-AE48-FD49B56DD359}" type="datetime1">
              <a:rPr lang="en-US" smtClean="0"/>
              <a:t>5/5/2025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7D214B-D540-4FF6-B5FF-6376DD87A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098EF1-2F89-48F5-97D6-D33359AB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Introduction to Docker - Kloud Koncepts">
            <a:extLst>
              <a:ext uri="{FF2B5EF4-FFF2-40B4-BE49-F238E27FC236}">
                <a16:creationId xmlns:a16="http://schemas.microsoft.com/office/drawing/2014/main" id="{034F396B-8DCE-4419-B36D-7194CBE459E1}"/>
              </a:ext>
            </a:extLst>
          </p:cNvPr>
          <p:cNvPicPr>
            <a:picLocks noGrp="1" noChangeAspect="1" noChangeArrowheads="1"/>
          </p:cNvPicPr>
          <p:nvPr>
            <p:ph type="tbl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38" y="1069840"/>
            <a:ext cx="7542524" cy="424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276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9FF733-E54F-4DB5-9F61-71AE8AAA86AE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/>
              <a:t>Multi Container Applications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25798F-A35E-4D54-92C4-890488E4A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2C0911-A6CD-48FB-A9B0-A1E320DEF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20</a:t>
            </a:fld>
            <a:endParaRPr lang="en-US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18747ABE-43BB-4999-A678-A95D7BF7CD6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92781" y="1936236"/>
            <a:ext cx="9379893" cy="338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Different containers with different purposes work together to run your application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ADDBE35-6118-4570-958E-6EC6FC6FF245}"/>
              </a:ext>
            </a:extLst>
          </p:cNvPr>
          <p:cNvCxnSpPr>
            <a:cxnSpLocks/>
          </p:cNvCxnSpPr>
          <p:nvPr/>
        </p:nvCxnSpPr>
        <p:spPr>
          <a:xfrm flipV="1">
            <a:off x="5417877" y="4073789"/>
            <a:ext cx="1119947" cy="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0F52956-2C4C-4E56-911E-1BD24BE6B0E9}"/>
              </a:ext>
            </a:extLst>
          </p:cNvPr>
          <p:cNvSpPr txBox="1"/>
          <p:nvPr/>
        </p:nvSpPr>
        <p:spPr>
          <a:xfrm>
            <a:off x="3879744" y="5140223"/>
            <a:ext cx="112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Backend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7889CE-BE4E-4214-B007-9835E8751ABE}"/>
              </a:ext>
            </a:extLst>
          </p:cNvPr>
          <p:cNvSpPr txBox="1"/>
          <p:nvPr/>
        </p:nvSpPr>
        <p:spPr>
          <a:xfrm>
            <a:off x="7032828" y="5127232"/>
            <a:ext cx="112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Database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D6EE6E2-5AB7-4911-91FB-D82FD22FAC3B}"/>
              </a:ext>
            </a:extLst>
          </p:cNvPr>
          <p:cNvCxnSpPr>
            <a:cxnSpLocks/>
          </p:cNvCxnSpPr>
          <p:nvPr/>
        </p:nvCxnSpPr>
        <p:spPr>
          <a:xfrm flipH="1">
            <a:off x="5440946" y="4255830"/>
            <a:ext cx="10939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E90A84D5-F33E-4436-9EB6-91D1B4B977BC}"/>
              </a:ext>
            </a:extLst>
          </p:cNvPr>
          <p:cNvSpPr/>
          <p:nvPr/>
        </p:nvSpPr>
        <p:spPr>
          <a:xfrm>
            <a:off x="3464459" y="3175819"/>
            <a:ext cx="1951446" cy="233125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0F432FB-F270-48C2-97EA-69DA7F34B5B8}"/>
              </a:ext>
            </a:extLst>
          </p:cNvPr>
          <p:cNvSpPr/>
          <p:nvPr/>
        </p:nvSpPr>
        <p:spPr>
          <a:xfrm>
            <a:off x="6539804" y="3175819"/>
            <a:ext cx="1951446" cy="233125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AE238FDE-7BC8-4478-A6B0-A6A94C3F0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897" y="2980641"/>
            <a:ext cx="4127260" cy="233125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C102834-8B7B-424F-8C95-C1369C232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292" y="3020033"/>
            <a:ext cx="3987779" cy="2252472"/>
          </a:xfrm>
          <a:prstGeom prst="rect">
            <a:avLst/>
          </a:prstGeom>
        </p:spPr>
      </p:pic>
      <p:sp>
        <p:nvSpPr>
          <p:cNvPr id="56" name="Date Placeholder 3">
            <a:extLst>
              <a:ext uri="{FF2B5EF4-FFF2-40B4-BE49-F238E27FC236}">
                <a16:creationId xmlns:a16="http://schemas.microsoft.com/office/drawing/2014/main" id="{33CAF71F-285D-41AB-8F1C-8FAD841C40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97578" y="6356350"/>
            <a:ext cx="975865" cy="365125"/>
          </a:xfrm>
        </p:spPr>
        <p:txBody>
          <a:bodyPr/>
          <a:lstStyle/>
          <a:p>
            <a:r>
              <a:rPr lang="en-US" dirty="0"/>
              <a:t>5/5/2025</a:t>
            </a:r>
          </a:p>
        </p:txBody>
      </p:sp>
    </p:spTree>
    <p:extLst>
      <p:ext uri="{BB962C8B-B14F-4D97-AF65-F5344CB8AC3E}">
        <p14:creationId xmlns:p14="http://schemas.microsoft.com/office/powerpoint/2010/main" val="10211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B7F2B4-ABAA-4566-9872-1017BA41735F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/>
              <a:t>Networking [8]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203B42-FD32-43D6-B74C-E8D4562F4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2ED60-3932-4F6D-8AFC-87687F346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21</a:t>
            </a:fld>
            <a:endParaRPr lang="en-US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1F525159-C456-4D00-93C5-FB33A945771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92781" y="1936236"/>
            <a:ext cx="9379893" cy="338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Container networking refers to the ability for containers to connect to and communicate with each other, or to non-Docker workloads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48B128-6530-4D7A-9A3B-EBAA02AE3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330" y="2941650"/>
            <a:ext cx="5000795" cy="2824668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FE29787-220B-4ACC-961A-B5C72423C8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97578" y="6356350"/>
            <a:ext cx="975865" cy="365125"/>
          </a:xfrm>
        </p:spPr>
        <p:txBody>
          <a:bodyPr/>
          <a:lstStyle/>
          <a:p>
            <a:r>
              <a:rPr lang="en-US" dirty="0"/>
              <a:t>5/5/2025</a:t>
            </a:r>
          </a:p>
        </p:txBody>
      </p:sp>
    </p:spTree>
    <p:extLst>
      <p:ext uri="{BB962C8B-B14F-4D97-AF65-F5344CB8AC3E}">
        <p14:creationId xmlns:p14="http://schemas.microsoft.com/office/powerpoint/2010/main" val="2191120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B7F2B4-ABAA-4566-9872-1017BA41735F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/>
              <a:t>Networking - Drivers [8]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203B42-FD32-43D6-B74C-E8D4562F4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2ED60-3932-4F6D-8AFC-87687F346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22</a:t>
            </a:fld>
            <a:endParaRPr lang="en-US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1F525159-C456-4D00-93C5-FB33A945771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92781" y="1936236"/>
            <a:ext cx="9379893" cy="33888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C8FE221-832D-48F5-A9E9-3F018D9FBD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069416"/>
              </p:ext>
            </p:extLst>
          </p:nvPr>
        </p:nvGraphicFramePr>
        <p:xfrm>
          <a:off x="1296015" y="1996047"/>
          <a:ext cx="8163425" cy="354195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10620">
                  <a:extLst>
                    <a:ext uri="{9D8B030D-6E8A-4147-A177-3AD203B41FA5}">
                      <a16:colId xmlns:a16="http://schemas.microsoft.com/office/drawing/2014/main" val="2731781971"/>
                    </a:ext>
                  </a:extLst>
                </a:gridCol>
                <a:gridCol w="6152805">
                  <a:extLst>
                    <a:ext uri="{9D8B030D-6E8A-4147-A177-3AD203B41FA5}">
                      <a16:colId xmlns:a16="http://schemas.microsoft.com/office/drawing/2014/main" val="1400475561"/>
                    </a:ext>
                  </a:extLst>
                </a:gridCol>
              </a:tblGrid>
              <a:tr h="393551"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>
                          <a:effectLst/>
                        </a:rPr>
                        <a:t>bridge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>
                          <a:effectLst/>
                        </a:rPr>
                        <a:t>The default network driver.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225449"/>
                  </a:ext>
                </a:extLst>
              </a:tr>
              <a:tr h="688714">
                <a:tc>
                  <a:txBody>
                    <a:bodyPr/>
                    <a:lstStyle/>
                    <a:p>
                      <a:pPr algn="l" fontAlgn="base"/>
                      <a:r>
                        <a:rPr lang="en-US">
                          <a:effectLst/>
                        </a:rPr>
                        <a:t>host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>
                          <a:effectLst/>
                        </a:rPr>
                        <a:t>Remove network isolation between the container and the Docker host.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3169260"/>
                  </a:ext>
                </a:extLst>
              </a:tr>
              <a:tr h="688714"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>
                          <a:effectLst/>
                        </a:rPr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>
                          <a:effectLst/>
                        </a:rPr>
                        <a:t>Completely isolate a container from the host and other containers.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9023460"/>
                  </a:ext>
                </a:extLst>
              </a:tr>
              <a:tr h="688714">
                <a:tc>
                  <a:txBody>
                    <a:bodyPr/>
                    <a:lstStyle/>
                    <a:p>
                      <a:pPr algn="l" fontAlgn="base"/>
                      <a:r>
                        <a:rPr lang="en-US">
                          <a:effectLst/>
                        </a:rPr>
                        <a:t>overlay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>
                          <a:effectLst/>
                        </a:rPr>
                        <a:t>Overlay networks connect multiple Docker daemons together.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5101724"/>
                  </a:ext>
                </a:extLst>
              </a:tr>
              <a:tr h="688714">
                <a:tc>
                  <a:txBody>
                    <a:bodyPr/>
                    <a:lstStyle/>
                    <a:p>
                      <a:pPr algn="l" fontAlgn="base"/>
                      <a:r>
                        <a:rPr lang="en-US">
                          <a:effectLst/>
                        </a:rPr>
                        <a:t>ipvlan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>
                          <a:effectLst/>
                        </a:rPr>
                        <a:t>IPvlan networks provide full control over both IPv4 and IPv6 addressing.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7438444"/>
                  </a:ext>
                </a:extLst>
              </a:tr>
              <a:tr h="393551">
                <a:tc>
                  <a:txBody>
                    <a:bodyPr/>
                    <a:lstStyle/>
                    <a:p>
                      <a:pPr algn="l" fontAlgn="base"/>
                      <a:r>
                        <a:rPr lang="en-US">
                          <a:effectLst/>
                        </a:rPr>
                        <a:t>macvlan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>
                          <a:effectLst/>
                        </a:rPr>
                        <a:t>Assign a MAC address to a container.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9031517"/>
                  </a:ext>
                </a:extLst>
              </a:tr>
            </a:tbl>
          </a:graphicData>
        </a:graphic>
      </p:graphicFrame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FDE2EE-55A1-453E-82B4-8BE131E9BC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97578" y="6356350"/>
            <a:ext cx="975865" cy="365125"/>
          </a:xfrm>
        </p:spPr>
        <p:txBody>
          <a:bodyPr/>
          <a:lstStyle/>
          <a:p>
            <a:r>
              <a:rPr lang="en-US" dirty="0"/>
              <a:t>5/5/2025</a:t>
            </a:r>
          </a:p>
        </p:txBody>
      </p:sp>
    </p:spTree>
    <p:extLst>
      <p:ext uri="{BB962C8B-B14F-4D97-AF65-F5344CB8AC3E}">
        <p14:creationId xmlns:p14="http://schemas.microsoft.com/office/powerpoint/2010/main" val="4161079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0E26E5-FB8F-464C-AD6F-B8A710943ABA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/>
              <a:t>Networking [8]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0F0850-78BA-4AC9-BA0F-8A6F6E5B5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DB5F6E-D1B2-4F78-B624-D33789CFB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23</a:t>
            </a:fld>
            <a:endParaRPr lang="en-US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A6138A70-0994-413B-AE9E-99953AD33AA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92781" y="1936236"/>
            <a:ext cx="9379893" cy="3388800"/>
          </a:xfrm>
        </p:spPr>
        <p:txBody>
          <a:bodyPr>
            <a:normAutofit/>
          </a:bodyPr>
          <a:lstStyle/>
          <a:p>
            <a:r>
              <a:rPr lang="en-US" dirty="0"/>
              <a:t>You can create custom, user-defined networks, and connect multiple containers to the same network</a:t>
            </a:r>
          </a:p>
          <a:p>
            <a:pPr lvl="1"/>
            <a:r>
              <a:rPr lang="en-US" dirty="0"/>
              <a:t>$ docker network create -d bridge &lt;net-name&gt;</a:t>
            </a:r>
          </a:p>
          <a:p>
            <a:pPr lvl="1"/>
            <a:r>
              <a:rPr lang="en-US" dirty="0"/>
              <a:t>$ docker run --network= &lt;net-name&gt; -</a:t>
            </a:r>
            <a:r>
              <a:rPr lang="en-US" dirty="0" err="1"/>
              <a:t>itd</a:t>
            </a:r>
            <a:r>
              <a:rPr lang="en-US" dirty="0"/>
              <a:t> --name=&lt;name&gt; &lt;image&gt;</a:t>
            </a:r>
          </a:p>
          <a:p>
            <a:pPr lvl="1"/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84E37A5-3BFF-46CD-8DDA-BBBCFEC38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97578" y="6356350"/>
            <a:ext cx="975865" cy="365125"/>
          </a:xfrm>
        </p:spPr>
        <p:txBody>
          <a:bodyPr/>
          <a:lstStyle/>
          <a:p>
            <a:r>
              <a:rPr lang="en-US" dirty="0"/>
              <a:t>5/5/2025</a:t>
            </a:r>
          </a:p>
        </p:txBody>
      </p:sp>
    </p:spTree>
    <p:extLst>
      <p:ext uri="{BB962C8B-B14F-4D97-AF65-F5344CB8AC3E}">
        <p14:creationId xmlns:p14="http://schemas.microsoft.com/office/powerpoint/2010/main" val="3591481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2639F9-8074-44D0-819D-445A7B985C42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en-US" dirty="0"/>
              <a:t>Lab - Docker Compose [9]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0D9592-F471-43A6-A2BA-B02CCD5FE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5538-C96E-44C9-9FAD-33361619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24</a:t>
            </a:fld>
            <a:endParaRPr lang="en-US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D4BBCC7B-C27D-4111-A71B-B13978B23AC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92782" y="1670180"/>
            <a:ext cx="8508188" cy="378822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Problem</a:t>
            </a:r>
            <a:r>
              <a:rPr lang="en-US" dirty="0"/>
              <a:t>: it is hard to manage networks and create containers and assign them to networks </a:t>
            </a:r>
            <a:r>
              <a:rPr lang="en-US" dirty="0">
                <a:solidFill>
                  <a:srgbClr val="FF0000"/>
                </a:solidFill>
              </a:rPr>
              <a:t>manually</a:t>
            </a:r>
          </a:p>
          <a:p>
            <a:r>
              <a:rPr lang="en-US" dirty="0"/>
              <a:t>Docker Compose is a tool for defining and running multi-container applications</a:t>
            </a:r>
          </a:p>
          <a:p>
            <a:r>
              <a:rPr lang="en-US" dirty="0"/>
              <a:t>It makes it easy to manage services, networks, and volumes in a single, comprehensible YAML configuration file</a:t>
            </a:r>
          </a:p>
          <a:p>
            <a:r>
              <a:rPr lang="en-US" dirty="0"/>
              <a:t>With a single command, you create and start all the services from your configuration file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7350B71-2600-4F55-8D3E-9A237EB9DF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97578" y="6356350"/>
            <a:ext cx="975865" cy="365125"/>
          </a:xfrm>
        </p:spPr>
        <p:txBody>
          <a:bodyPr/>
          <a:lstStyle/>
          <a:p>
            <a:r>
              <a:rPr lang="en-US" dirty="0"/>
              <a:t>5/5/2025</a:t>
            </a:r>
          </a:p>
        </p:txBody>
      </p:sp>
    </p:spTree>
    <p:extLst>
      <p:ext uri="{BB962C8B-B14F-4D97-AF65-F5344CB8AC3E}">
        <p14:creationId xmlns:p14="http://schemas.microsoft.com/office/powerpoint/2010/main" val="2678961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61292D-33C3-4BFC-A252-ECD4F24D6BD5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/>
              <a:t>Lab - Docker Compose [9]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3F6A51-DB8C-4E1B-800B-DB64ECF9D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2EF7A5-4164-4E9B-BBBF-8642C573F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25</a:t>
            </a:fld>
            <a:endParaRPr lang="en-US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434B055B-4E4E-4D47-A947-CE6BE9C7238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92782" y="1936236"/>
            <a:ext cx="8508188" cy="3388800"/>
          </a:xfrm>
        </p:spPr>
        <p:txBody>
          <a:bodyPr>
            <a:normAutofit/>
          </a:bodyPr>
          <a:lstStyle/>
          <a:p>
            <a:r>
              <a:rPr lang="en-US" dirty="0"/>
              <a:t>Commands you may need</a:t>
            </a:r>
          </a:p>
          <a:p>
            <a:pPr lvl="1"/>
            <a:r>
              <a:rPr lang="en-US" dirty="0"/>
              <a:t>docker compose up</a:t>
            </a:r>
          </a:p>
          <a:p>
            <a:pPr lvl="1"/>
            <a:r>
              <a:rPr lang="en-US" dirty="0"/>
              <a:t>docker compose down</a:t>
            </a:r>
          </a:p>
          <a:p>
            <a:pPr lvl="1"/>
            <a:r>
              <a:rPr lang="en-US" dirty="0"/>
              <a:t>docker compose logs &lt;service?&gt;</a:t>
            </a:r>
          </a:p>
          <a:p>
            <a:pPr lvl="1"/>
            <a:r>
              <a:rPr lang="en-US" dirty="0"/>
              <a:t>docker compose </a:t>
            </a:r>
            <a:r>
              <a:rPr lang="en-US" dirty="0" err="1"/>
              <a:t>ps</a:t>
            </a:r>
            <a:endParaRPr lang="en-US" dirty="0"/>
          </a:p>
          <a:p>
            <a:pPr lvl="1"/>
            <a:r>
              <a:rPr lang="en-US" dirty="0"/>
              <a:t>docker compose stop</a:t>
            </a:r>
          </a:p>
          <a:p>
            <a:pPr lvl="1"/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D845FEB-36F1-49CC-8A8E-DC4A800D8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97578" y="6356350"/>
            <a:ext cx="975865" cy="365125"/>
          </a:xfrm>
        </p:spPr>
        <p:txBody>
          <a:bodyPr/>
          <a:lstStyle/>
          <a:p>
            <a:r>
              <a:rPr lang="en-US" dirty="0"/>
              <a:t>5/5/2025</a:t>
            </a:r>
          </a:p>
        </p:txBody>
      </p:sp>
    </p:spTree>
    <p:extLst>
      <p:ext uri="{BB962C8B-B14F-4D97-AF65-F5344CB8AC3E}">
        <p14:creationId xmlns:p14="http://schemas.microsoft.com/office/powerpoint/2010/main" val="869722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107038-4EC7-4787-AE32-C29AC816E6D9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E087E1-41D9-4099-B693-099030535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76A051-0435-40A8-BE81-57617D75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26</a:t>
            </a:fld>
            <a:endParaRPr lang="en-US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6A729926-F397-40D0-8655-5DB2DA613433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92781" y="1374260"/>
            <a:ext cx="11339685" cy="42147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[1] IBM Think </a:t>
            </a:r>
            <a:r>
              <a:rPr lang="en-US" dirty="0">
                <a:hlinkClick r:id="rId2"/>
              </a:rPr>
              <a:t>https://www.ibm.com/think/topics/containerization#:~:text=Containerization%20is%20the%20packaging%20of,runs%20consistently%20on%20any%20infrastructure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[2] Linux namespaces – Wikipedia </a:t>
            </a:r>
            <a:r>
              <a:rPr lang="en-US" dirty="0">
                <a:hlinkClick r:id="rId3"/>
              </a:rPr>
              <a:t>https://en.wikipedia.org/wiki/Linux_namespaces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[3] </a:t>
            </a:r>
            <a:r>
              <a:rPr lang="en-US" dirty="0" err="1"/>
              <a:t>cgroups</a:t>
            </a:r>
            <a:r>
              <a:rPr lang="en-US" dirty="0"/>
              <a:t> – Wikipedia </a:t>
            </a:r>
            <a:r>
              <a:rPr lang="en-US" dirty="0">
                <a:hlinkClick r:id="rId4"/>
              </a:rPr>
              <a:t>https://en.wikipedia.org/wiki/Cgroups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[4] What Are Namespaces and </a:t>
            </a:r>
            <a:r>
              <a:rPr lang="en-US" dirty="0" err="1"/>
              <a:t>cgroups</a:t>
            </a:r>
            <a:r>
              <a:rPr lang="en-US" dirty="0"/>
              <a:t>, and How Do They Work? </a:t>
            </a:r>
            <a:r>
              <a:rPr lang="en-US" dirty="0">
                <a:hlinkClick r:id="rId5"/>
              </a:rPr>
              <a:t>https://blog.nginx.org/blog/what-are-namespaces-cgroups-how-do-they-work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53FCC76-2A55-46EA-99D0-FE63ECD579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97578" y="6356350"/>
            <a:ext cx="975865" cy="365125"/>
          </a:xfrm>
        </p:spPr>
        <p:txBody>
          <a:bodyPr/>
          <a:lstStyle/>
          <a:p>
            <a:r>
              <a:rPr lang="en-US" dirty="0"/>
              <a:t>5/5/2025</a:t>
            </a:r>
          </a:p>
        </p:txBody>
      </p:sp>
    </p:spTree>
    <p:extLst>
      <p:ext uri="{BB962C8B-B14F-4D97-AF65-F5344CB8AC3E}">
        <p14:creationId xmlns:p14="http://schemas.microsoft.com/office/powerpoint/2010/main" val="2085717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107038-4EC7-4787-AE32-C29AC816E6D9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E087E1-41D9-4099-B693-099030535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76A051-0435-40A8-BE81-57617D75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27</a:t>
            </a:fld>
            <a:endParaRPr lang="en-US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6A729926-F397-40D0-8655-5DB2DA613433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92781" y="1374261"/>
            <a:ext cx="11339685" cy="3608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[5] </a:t>
            </a:r>
            <a:r>
              <a:rPr lang="en-US" dirty="0" err="1"/>
              <a:t>Dockerfile</a:t>
            </a:r>
            <a:r>
              <a:rPr lang="en-US" dirty="0"/>
              <a:t> reference </a:t>
            </a:r>
            <a:r>
              <a:rPr lang="en-US" dirty="0">
                <a:hlinkClick r:id="rId3"/>
              </a:rPr>
              <a:t>https://docs.docker.com/reference/dockerfile/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[6] Building docker images </a:t>
            </a:r>
            <a:r>
              <a:rPr lang="en-US" dirty="0">
                <a:hlinkClick r:id="rId4"/>
              </a:rPr>
              <a:t>https://docs.docker.com/get-started/docker-concepts/building-images/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[7] Docker Storage </a:t>
            </a:r>
            <a:r>
              <a:rPr lang="en-US" dirty="0">
                <a:hlinkClick r:id="rId5"/>
              </a:rPr>
              <a:t>https://docs.docker.com/engine/storage/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[8] Docker Networking </a:t>
            </a:r>
            <a:r>
              <a:rPr lang="en-US" dirty="0">
                <a:hlinkClick r:id="rId6"/>
              </a:rPr>
              <a:t>https://docs.docker.com/engine/network/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[9] Docker Compose </a:t>
            </a:r>
            <a:r>
              <a:rPr lang="en-US" dirty="0">
                <a:hlinkClick r:id="rId7"/>
              </a:rPr>
              <a:t>https://docs.docker.com/compose/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F2AD5C3-F981-48A0-95AF-099EB9654D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97578" y="6356350"/>
            <a:ext cx="975865" cy="365125"/>
          </a:xfrm>
        </p:spPr>
        <p:txBody>
          <a:bodyPr/>
          <a:lstStyle/>
          <a:p>
            <a:r>
              <a:rPr lang="en-US" dirty="0"/>
              <a:t>5/5/2025</a:t>
            </a:r>
          </a:p>
        </p:txBody>
      </p:sp>
    </p:spTree>
    <p:extLst>
      <p:ext uri="{BB962C8B-B14F-4D97-AF65-F5344CB8AC3E}">
        <p14:creationId xmlns:p14="http://schemas.microsoft.com/office/powerpoint/2010/main" val="1303134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ertical Title 8">
            <a:extLst>
              <a:ext uri="{FF2B5EF4-FFF2-40B4-BE49-F238E27FC236}">
                <a16:creationId xmlns:a16="http://schemas.microsoft.com/office/drawing/2014/main" id="{0CF2B28B-3709-37EE-54D6-6736B8CD2203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/>
              <a:t>What is containerization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3</a:t>
            </a:fld>
            <a:endParaRPr lang="en-US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B9DB3AFA-97AD-34E8-69CD-5FF3695634F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Containerization is the packaging of software code with just the operating system (OS) libraries and </a:t>
            </a:r>
            <a:r>
              <a:rPr lang="en-US" b="1" dirty="0"/>
              <a:t>dependencies </a:t>
            </a:r>
            <a:r>
              <a:rPr lang="en-US" dirty="0"/>
              <a:t>required to run the code to create a single </a:t>
            </a:r>
            <a:r>
              <a:rPr lang="en-US" b="1" dirty="0"/>
              <a:t>lightweight</a:t>
            </a:r>
            <a:r>
              <a:rPr lang="en-US" dirty="0"/>
              <a:t> executable - called a container - that runs </a:t>
            </a:r>
            <a:r>
              <a:rPr lang="en-US" b="1" dirty="0"/>
              <a:t>consistently on any infrastructure</a:t>
            </a:r>
            <a:r>
              <a:rPr lang="en-US" dirty="0"/>
              <a:t> [1]</a:t>
            </a:r>
          </a:p>
          <a:p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B65B352-A2C6-45EB-92E7-7B7BF9C3D4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97663" y="6356350"/>
            <a:ext cx="976312" cy="365125"/>
          </a:xfrm>
        </p:spPr>
        <p:txBody>
          <a:bodyPr/>
          <a:lstStyle/>
          <a:p>
            <a:r>
              <a:rPr lang="en-US" dirty="0"/>
              <a:t>5/5/2025</a:t>
            </a:r>
          </a:p>
        </p:txBody>
      </p:sp>
    </p:spTree>
    <p:extLst>
      <p:ext uri="{BB962C8B-B14F-4D97-AF65-F5344CB8AC3E}">
        <p14:creationId xmlns:p14="http://schemas.microsoft.com/office/powerpoint/2010/main" val="1135953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397E3A-32E2-4892-B587-62C4001C521E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/>
              <a:t>Container Vs Virtual Machine [1]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928049-57FC-4A25-AE8F-5BD3D330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775007-569D-4AEB-9790-90D394D4E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4</a:t>
            </a:fld>
            <a:endParaRPr lang="en-US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DE08C023-A4BA-4A35-AD68-DA6FA2378053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92782" y="1936236"/>
            <a:ext cx="5653288" cy="3388800"/>
          </a:xfrm>
        </p:spPr>
        <p:txBody>
          <a:bodyPr>
            <a:normAutofit/>
          </a:bodyPr>
          <a:lstStyle/>
          <a:p>
            <a:r>
              <a:rPr lang="en-US" dirty="0"/>
              <a:t>Guest OS and libraries are included on every VM when we want to scale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983073-BF6E-45FB-AAE8-CDC6CDE49DF9}"/>
              </a:ext>
            </a:extLst>
          </p:cNvPr>
          <p:cNvSpPr txBox="1"/>
          <p:nvPr/>
        </p:nvSpPr>
        <p:spPr>
          <a:xfrm>
            <a:off x="6890139" y="5544282"/>
            <a:ext cx="1778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Container Architecture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3ECCBE-D083-4AE9-8574-DA89F8C14029}"/>
              </a:ext>
            </a:extLst>
          </p:cNvPr>
          <p:cNvSpPr txBox="1"/>
          <p:nvPr/>
        </p:nvSpPr>
        <p:spPr>
          <a:xfrm>
            <a:off x="9616505" y="5544281"/>
            <a:ext cx="1778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VM</a:t>
            </a:r>
          </a:p>
          <a:p>
            <a:pPr algn="ctr"/>
            <a:r>
              <a:rPr lang="en-US" dirty="0"/>
              <a:t>Architecture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F075AC-F61B-40FD-AD87-C977F8B79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698" y="2142171"/>
            <a:ext cx="2666526" cy="34606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A90257-BA7A-4B8B-A4DE-D4527FAF5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648" y="2502568"/>
            <a:ext cx="2603050" cy="3092989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0F126AA-7481-4F72-942E-941F7FE63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97578" y="6356350"/>
            <a:ext cx="975865" cy="365125"/>
          </a:xfrm>
        </p:spPr>
        <p:txBody>
          <a:bodyPr/>
          <a:lstStyle/>
          <a:p>
            <a:r>
              <a:rPr lang="en-US" dirty="0"/>
              <a:t>5/5/2025</a:t>
            </a:r>
          </a:p>
        </p:txBody>
      </p:sp>
    </p:spTree>
    <p:extLst>
      <p:ext uri="{BB962C8B-B14F-4D97-AF65-F5344CB8AC3E}">
        <p14:creationId xmlns:p14="http://schemas.microsoft.com/office/powerpoint/2010/main" val="3825024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397E3A-32E2-4892-B587-62C4001C521E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/>
              <a:t>Container Vs Virtual Machine [1]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928049-57FC-4A25-AE8F-5BD3D330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775007-569D-4AEB-9790-90D394D4E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5</a:t>
            </a:fld>
            <a:endParaRPr lang="en-US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DE08C023-A4BA-4A35-AD68-DA6FA2378053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92782" y="1936236"/>
            <a:ext cx="8508188" cy="3388800"/>
          </a:xfrm>
        </p:spPr>
        <p:txBody>
          <a:bodyPr>
            <a:normAutofit/>
          </a:bodyPr>
          <a:lstStyle/>
          <a:p>
            <a:r>
              <a:rPr lang="en-US" dirty="0"/>
              <a:t>Containers are more portable and resource-efficient than virtual machines</a:t>
            </a:r>
          </a:p>
          <a:p>
            <a:r>
              <a:rPr lang="en-US" dirty="0"/>
              <a:t>Containers are lightweight. They share the machine’s operating system (share the same OS kernel)</a:t>
            </a:r>
          </a:p>
          <a:p>
            <a:r>
              <a:rPr lang="en-US" dirty="0"/>
              <a:t>Containers are smaller than VMs</a:t>
            </a:r>
          </a:p>
          <a:p>
            <a:r>
              <a:rPr lang="en-US" dirty="0"/>
              <a:t>Containers require less start-up time than VMs</a:t>
            </a:r>
          </a:p>
          <a:p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53A78DF-EAFE-4FE7-8936-798752CE1B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97578" y="6356350"/>
            <a:ext cx="975865" cy="365125"/>
          </a:xfrm>
        </p:spPr>
        <p:txBody>
          <a:bodyPr/>
          <a:lstStyle/>
          <a:p>
            <a:r>
              <a:rPr lang="en-US" dirty="0"/>
              <a:t>5/5/2025</a:t>
            </a:r>
          </a:p>
        </p:txBody>
      </p:sp>
    </p:spTree>
    <p:extLst>
      <p:ext uri="{BB962C8B-B14F-4D97-AF65-F5344CB8AC3E}">
        <p14:creationId xmlns:p14="http://schemas.microsoft.com/office/powerpoint/2010/main" val="752782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2639F9-8074-44D0-819D-445A7B985C42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en-US" dirty="0"/>
              <a:t>Isolation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0D9592-F471-43A6-A2BA-B02CCD5FE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5538-C96E-44C9-9FAD-33361619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6</a:t>
            </a:fld>
            <a:endParaRPr lang="en-US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D4BBCC7B-C27D-4111-A71B-B13978B23AC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92782" y="1574286"/>
            <a:ext cx="8508188" cy="398831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Namespaces</a:t>
            </a:r>
          </a:p>
          <a:p>
            <a:pPr lvl="1"/>
            <a:r>
              <a:rPr lang="en-US" dirty="0"/>
              <a:t>Namespaces are a feature of the Linux kernel that partition kernel resources such that one set of processes sees one set of resources, while another set of processes sees a different set of resources [2]</a:t>
            </a:r>
          </a:p>
          <a:p>
            <a:pPr lvl="1"/>
            <a:r>
              <a:rPr lang="en-US" dirty="0"/>
              <a:t>It isolates various aspects of a process such as PID, network, etc.</a:t>
            </a:r>
          </a:p>
          <a:p>
            <a:r>
              <a:rPr lang="en-US" dirty="0" err="1"/>
              <a:t>Cgroups</a:t>
            </a:r>
            <a:r>
              <a:rPr lang="en-US" dirty="0"/>
              <a:t> (control groups)</a:t>
            </a:r>
          </a:p>
          <a:p>
            <a:pPr lvl="1"/>
            <a:r>
              <a:rPr lang="en-US" dirty="0"/>
              <a:t>is a Linux kernel feature that limits, accounts for, and isolates the resource usage (CPU, memory, disk I/O, etc.) of a collection of processes [3]</a:t>
            </a:r>
          </a:p>
          <a:p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38F7AF2-B370-447E-9EE6-145CFFAF3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97578" y="6356350"/>
            <a:ext cx="975865" cy="365125"/>
          </a:xfrm>
        </p:spPr>
        <p:txBody>
          <a:bodyPr/>
          <a:lstStyle/>
          <a:p>
            <a:r>
              <a:rPr lang="en-US" dirty="0"/>
              <a:t>5/5/2025</a:t>
            </a:r>
          </a:p>
        </p:txBody>
      </p:sp>
    </p:spTree>
    <p:extLst>
      <p:ext uri="{BB962C8B-B14F-4D97-AF65-F5344CB8AC3E}">
        <p14:creationId xmlns:p14="http://schemas.microsoft.com/office/powerpoint/2010/main" val="3251446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F31FDA-33E0-401E-A67F-71F0A46BA35E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/>
              <a:t>Isolation [4]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5842BE-CCE2-4FA7-B442-3330D61CB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BF9E30-EE2F-411A-83FC-9CE0BF02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7</a:t>
            </a:fld>
            <a:endParaRPr lang="en-US"/>
          </a:p>
        </p:txBody>
      </p:sp>
      <p:sp>
        <p:nvSpPr>
          <p:cNvPr id="8" name="Table Placeholder 9">
            <a:extLst>
              <a:ext uri="{FF2B5EF4-FFF2-40B4-BE49-F238E27FC236}">
                <a16:creationId xmlns:a16="http://schemas.microsoft.com/office/drawing/2014/main" id="{AA3D9B41-95E5-413B-84D0-B116CA139F8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92782" y="1574286"/>
            <a:ext cx="8508188" cy="3988314"/>
          </a:xfrm>
        </p:spPr>
        <p:txBody>
          <a:bodyPr>
            <a:normAutofit/>
          </a:bodyPr>
          <a:lstStyle/>
          <a:p>
            <a:r>
              <a:rPr lang="en-US" dirty="0"/>
              <a:t>Using containers during the development process gives the developer an isolated environment that looks and feels like a complete VM. It’s not a VM, though – it’s a </a:t>
            </a:r>
            <a:r>
              <a:rPr lang="en-US" dirty="0">
                <a:solidFill>
                  <a:srgbClr val="FF0000"/>
                </a:solidFill>
              </a:rPr>
              <a:t>process </a:t>
            </a:r>
            <a:r>
              <a:rPr lang="en-US" dirty="0"/>
              <a:t>running on a server somewhere.</a:t>
            </a:r>
          </a:p>
          <a:p>
            <a:pPr lvl="1"/>
            <a:r>
              <a:rPr lang="en-US" dirty="0"/>
              <a:t>If the developer starts two containers, there are </a:t>
            </a:r>
            <a:r>
              <a:rPr lang="en-US" dirty="0">
                <a:solidFill>
                  <a:srgbClr val="FF0000"/>
                </a:solidFill>
              </a:rPr>
              <a:t>two processes</a:t>
            </a:r>
            <a:r>
              <a:rPr lang="en-US" dirty="0"/>
              <a:t> running on a single server somewhere – but they are </a:t>
            </a:r>
            <a:r>
              <a:rPr lang="en-US" dirty="0">
                <a:solidFill>
                  <a:srgbClr val="FF0000"/>
                </a:solidFill>
              </a:rPr>
              <a:t>isolated</a:t>
            </a:r>
            <a:r>
              <a:rPr lang="en-US" dirty="0"/>
              <a:t> from each other.</a:t>
            </a:r>
          </a:p>
          <a:p>
            <a:r>
              <a:rPr lang="en-US" dirty="0"/>
              <a:t>Container runtimes like Docker, </a:t>
            </a:r>
            <a:r>
              <a:rPr lang="en-US" dirty="0" err="1"/>
              <a:t>rkt</a:t>
            </a:r>
            <a:r>
              <a:rPr lang="en-US" dirty="0"/>
              <a:t>, and </a:t>
            </a:r>
            <a:r>
              <a:rPr lang="en-US" dirty="0" err="1"/>
              <a:t>podman</a:t>
            </a:r>
            <a:r>
              <a:rPr lang="en-US" dirty="0"/>
              <a:t> make things easier by </a:t>
            </a:r>
            <a:r>
              <a:rPr lang="en-US" dirty="0">
                <a:solidFill>
                  <a:srgbClr val="FF0000"/>
                </a:solidFill>
              </a:rPr>
              <a:t>creating namespaces on your behalf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45A6D5C-6347-4E2B-86F9-8B791BF7CF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97578" y="6356350"/>
            <a:ext cx="975865" cy="365125"/>
          </a:xfrm>
        </p:spPr>
        <p:txBody>
          <a:bodyPr/>
          <a:lstStyle/>
          <a:p>
            <a:r>
              <a:rPr lang="en-US" dirty="0"/>
              <a:t>5/5/2025</a:t>
            </a:r>
          </a:p>
        </p:txBody>
      </p:sp>
    </p:spTree>
    <p:extLst>
      <p:ext uri="{BB962C8B-B14F-4D97-AF65-F5344CB8AC3E}">
        <p14:creationId xmlns:p14="http://schemas.microsoft.com/office/powerpoint/2010/main" val="2583078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79AE6D-6A88-4DC6-B6F3-205B0E549092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/>
              <a:t>Container runtime [5]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6B17E-43A6-4ADB-816F-E2F0776D5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A253A-077B-45FB-AC30-F63820EA8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8</a:t>
            </a:fld>
            <a:endParaRPr lang="en-US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2DADBAC9-9869-4FF7-8735-E22BE3C99C9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92782" y="1936236"/>
            <a:ext cx="8508188" cy="3388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container runtime is the foundational software that allows containers to operate within a host system</a:t>
            </a:r>
          </a:p>
          <a:p>
            <a:r>
              <a:rPr lang="en-US" dirty="0"/>
              <a:t>It is responsible for</a:t>
            </a:r>
          </a:p>
          <a:p>
            <a:pPr lvl="1"/>
            <a:r>
              <a:rPr lang="en-US" dirty="0"/>
              <a:t>Pulling container images from the registry</a:t>
            </a:r>
          </a:p>
          <a:p>
            <a:pPr lvl="1"/>
            <a:r>
              <a:rPr lang="en-US" dirty="0"/>
              <a:t>Running containers on the system</a:t>
            </a:r>
          </a:p>
          <a:p>
            <a:pPr lvl="1"/>
            <a:r>
              <a:rPr lang="en-US" dirty="0"/>
              <a:t>Managing containers’ life cycles</a:t>
            </a:r>
          </a:p>
          <a:p>
            <a:pPr lvl="2"/>
            <a:r>
              <a:rPr lang="en-US" dirty="0"/>
              <a:t>Monitoring their health, restarting them if they fail, and cleaning up resources once the containers are no longer in use</a:t>
            </a:r>
          </a:p>
          <a:p>
            <a:pPr lvl="1"/>
            <a:r>
              <a:rPr lang="en-US" dirty="0"/>
              <a:t>Allocating and regulating CPU, memory, and I/O for each container to prevent resource monopolization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BD81429-2F72-49A7-8B5C-C3916C4788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97578" y="6356350"/>
            <a:ext cx="975865" cy="365125"/>
          </a:xfrm>
        </p:spPr>
        <p:txBody>
          <a:bodyPr/>
          <a:lstStyle/>
          <a:p>
            <a:r>
              <a:rPr lang="en-US" dirty="0"/>
              <a:t>5/5/2025</a:t>
            </a:r>
          </a:p>
        </p:txBody>
      </p:sp>
    </p:spTree>
    <p:extLst>
      <p:ext uri="{BB962C8B-B14F-4D97-AF65-F5344CB8AC3E}">
        <p14:creationId xmlns:p14="http://schemas.microsoft.com/office/powerpoint/2010/main" val="3891265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B4C45A-F76C-4FA2-A822-EC8CE5B7A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1478C-E055-46F3-A41E-0FD69E180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7B46AB-5BE1-4979-87F1-138FBC12D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374" y="1050485"/>
            <a:ext cx="2080662" cy="11760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09A6CD-E526-47E5-9540-4EC64C782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374" y="2687855"/>
            <a:ext cx="2080662" cy="11760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3714DE7-D8BD-4F37-9E60-A13CD6397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744" y="1045067"/>
            <a:ext cx="2080662" cy="11760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726BCF9-C497-42A8-9867-C6AB92FC0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744" y="3275868"/>
            <a:ext cx="2163329" cy="1222751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AF27B54-22E4-4F28-A9E7-4170550F9835}"/>
              </a:ext>
            </a:extLst>
          </p:cNvPr>
          <p:cNvCxnSpPr>
            <a:cxnSpLocks/>
            <a:stCxn id="12" idx="3"/>
            <a:endCxn id="21" idx="1"/>
          </p:cNvCxnSpPr>
          <p:nvPr/>
        </p:nvCxnSpPr>
        <p:spPr>
          <a:xfrm>
            <a:off x="7585036" y="3275868"/>
            <a:ext cx="862708" cy="6113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EF20921D-18D0-4798-B853-633DC1F7F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374" y="3994403"/>
            <a:ext cx="2080662" cy="1216643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23D75AD-929B-4A98-95AA-6517A0A352DC}"/>
              </a:ext>
            </a:extLst>
          </p:cNvPr>
          <p:cNvCxnSpPr>
            <a:cxnSpLocks/>
            <a:stCxn id="26" idx="3"/>
            <a:endCxn id="21" idx="1"/>
          </p:cNvCxnSpPr>
          <p:nvPr/>
        </p:nvCxnSpPr>
        <p:spPr>
          <a:xfrm flipV="1">
            <a:off x="7585036" y="3887244"/>
            <a:ext cx="862708" cy="7154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41C166F-0C96-4B52-BB2D-F39EA7FDCBD3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503046" y="1638498"/>
            <a:ext cx="1001328" cy="7748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55C4C6E-9A96-414F-9E9C-DEF71724D074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503046" y="2413340"/>
            <a:ext cx="1001328" cy="8625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38719C7-3EE3-4C62-9EB1-6061DFB0F8DC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4503046" y="4602725"/>
            <a:ext cx="100132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C54459B-1BE5-4AC0-9AC8-189ACD4D4327}"/>
              </a:ext>
            </a:extLst>
          </p:cNvPr>
          <p:cNvCxnSpPr>
            <a:stCxn id="10" idx="3"/>
            <a:endCxn id="20" idx="1"/>
          </p:cNvCxnSpPr>
          <p:nvPr/>
        </p:nvCxnSpPr>
        <p:spPr>
          <a:xfrm flipV="1">
            <a:off x="7585036" y="1633080"/>
            <a:ext cx="862708" cy="54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3056EE4B-B688-4231-A130-B0A71D793B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678" y="1671639"/>
            <a:ext cx="2647368" cy="149633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F8C9A51-9CC2-4147-9B81-4A3CC40DC3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677" y="3854554"/>
            <a:ext cx="2647369" cy="1496339"/>
          </a:xfrm>
          <a:prstGeom prst="rect">
            <a:avLst/>
          </a:prstGeom>
        </p:spPr>
      </p:pic>
      <p:sp>
        <p:nvSpPr>
          <p:cNvPr id="53" name="Date Placeholder 3">
            <a:extLst>
              <a:ext uri="{FF2B5EF4-FFF2-40B4-BE49-F238E27FC236}">
                <a16:creationId xmlns:a16="http://schemas.microsoft.com/office/drawing/2014/main" id="{7DF1A592-E28E-4071-8C4D-8AFA6EA290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97578" y="6356350"/>
            <a:ext cx="975865" cy="365125"/>
          </a:xfrm>
        </p:spPr>
        <p:txBody>
          <a:bodyPr/>
          <a:lstStyle/>
          <a:p>
            <a:r>
              <a:rPr lang="en-US" dirty="0"/>
              <a:t>5/5/2025</a:t>
            </a:r>
          </a:p>
        </p:txBody>
      </p:sp>
    </p:spTree>
    <p:extLst>
      <p:ext uri="{BB962C8B-B14F-4D97-AF65-F5344CB8AC3E}">
        <p14:creationId xmlns:p14="http://schemas.microsoft.com/office/powerpoint/2010/main" val="399904590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1">
      <a:dk1>
        <a:srgbClr val="002060"/>
      </a:dk1>
      <a:lt1>
        <a:sysClr val="window" lastClr="FFFFFF"/>
      </a:lt1>
      <a:dk2>
        <a:srgbClr val="00206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1">
      <a:majorFont>
        <a:latin typeface="Lexen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Custom 1">
      <a:dk1>
        <a:srgbClr val="002060"/>
      </a:dk1>
      <a:lt1>
        <a:sysClr val="window" lastClr="FFFFFF"/>
      </a:lt1>
      <a:dk2>
        <a:srgbClr val="00206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1">
      <a:majorFont>
        <a:latin typeface="Lexen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44307</TotalTime>
  <Words>1943</Words>
  <Application>Microsoft Office PowerPoint</Application>
  <PresentationFormat>Widescreen</PresentationFormat>
  <Paragraphs>268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Aptos</vt:lpstr>
      <vt:lpstr>Arial</vt:lpstr>
      <vt:lpstr>Calibri</vt:lpstr>
      <vt:lpstr>Lexend</vt:lpstr>
      <vt:lpstr>Roboto Flex</vt:lpstr>
      <vt:lpstr>Custom Design</vt:lpstr>
      <vt:lpstr>1_Custom Design</vt:lpstr>
      <vt:lpstr>Containerization with Docker</vt:lpstr>
      <vt:lpstr>PowerPoint Presentation</vt:lpstr>
      <vt:lpstr>What is containerization</vt:lpstr>
      <vt:lpstr>Container Vs Virtual Machine [1]</vt:lpstr>
      <vt:lpstr>Container Vs Virtual Machine [1]</vt:lpstr>
      <vt:lpstr>Isolation</vt:lpstr>
      <vt:lpstr>Isolation [4]</vt:lpstr>
      <vt:lpstr>Container runtime [5]</vt:lpstr>
      <vt:lpstr>PowerPoint Presentation</vt:lpstr>
      <vt:lpstr>Docker Image - Analogy</vt:lpstr>
      <vt:lpstr>Docker Image - Naming</vt:lpstr>
      <vt:lpstr>Lab - Managing Docker containers</vt:lpstr>
      <vt:lpstr>Issues!</vt:lpstr>
      <vt:lpstr>Workflow</vt:lpstr>
      <vt:lpstr>Dockerfile example</vt:lpstr>
      <vt:lpstr>Image [6]</vt:lpstr>
      <vt:lpstr>Storage [7]</vt:lpstr>
      <vt:lpstr>Storage [7] – Volume mounts</vt:lpstr>
      <vt:lpstr>Containerization Advantages</vt:lpstr>
      <vt:lpstr>Multi Container Applications</vt:lpstr>
      <vt:lpstr>Networking [8]</vt:lpstr>
      <vt:lpstr>Networking - Drivers [8]</vt:lpstr>
      <vt:lpstr>Networking [8]</vt:lpstr>
      <vt:lpstr>Lab - Docker Compose [9]</vt:lpstr>
      <vt:lpstr>Lab - Docker Compose [9]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Containerization with Docker</dc:title>
  <dc:creator>Hadia Yaseen</dc:creator>
  <cp:lastModifiedBy>Amro Aljadaa</cp:lastModifiedBy>
  <cp:revision>166</cp:revision>
  <dcterms:created xsi:type="dcterms:W3CDTF">2025-02-11T18:33:58Z</dcterms:created>
  <dcterms:modified xsi:type="dcterms:W3CDTF">2025-05-05T08:36:06Z</dcterms:modified>
</cp:coreProperties>
</file>