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2"/>
  </p:notesMasterIdLst>
  <p:sldIdLst>
    <p:sldId id="256" r:id="rId3"/>
    <p:sldId id="257" r:id="rId4"/>
    <p:sldId id="260" r:id="rId5"/>
    <p:sldId id="262" r:id="rId6"/>
    <p:sldId id="261" r:id="rId7"/>
    <p:sldId id="265" r:id="rId8"/>
    <p:sldId id="266" r:id="rId9"/>
    <p:sldId id="26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9485F-4A7C-48B1-975C-F34A62F625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C81D-A176-4646-BB02-6B344D19C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9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36B6-8C3D-5CD6-16FE-888B60A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29C5C-93A5-99BD-E412-D7B893ED5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69F3C-F7D6-9824-A671-E157F831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FFF9-653F-4A0E-A64F-652FD65F93DF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7EADE-F5D8-39E3-9CD1-0B3E482A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B144-0983-40CD-4194-EFA0746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27DB-F7D5-270D-74A3-BDB2F9A0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D6A90-79BD-D61B-EDB9-82F9B6867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132847" y="-1392866"/>
            <a:ext cx="3926305" cy="10515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AE59-DFFE-6F86-638D-270D842C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3BAF-5893-4530-BC3D-0EFBCF14C42E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DFC1B-4605-9CF5-BE41-34C5726A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3F7F6-AB1A-2B46-C8CD-CE0AB38E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7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86158-AAB3-98B8-010F-B53EA9969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4687918" y="-3880024"/>
            <a:ext cx="1379621" cy="9569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A2A35-3C94-982F-B018-6A160E67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019-7A56-4C23-8B08-6382464915AA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92F0-7CD3-2425-BEA2-0683D7B3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18204-3504-EF6E-BC3C-540C05EC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10">
            <a:extLst>
              <a:ext uri="{FF2B5EF4-FFF2-40B4-BE49-F238E27FC236}">
                <a16:creationId xmlns:a16="http://schemas.microsoft.com/office/drawing/2014/main" id="{31FCBBA4-9FFC-24DD-5547-37EE5B61468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3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036B6-8C3D-5CD6-16FE-888B60A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29C5C-93A5-99BD-E412-D7B893ED5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69F3C-F7D6-9824-A671-E157F831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341C-3C06-442E-AB0C-2FAC42314B96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7EADE-F5D8-39E3-9CD1-0B3E482A4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0B144-0983-40CD-4194-EFA0746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8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BAD6-14A3-C07F-5859-425FC8EE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8DE8-4E8F-193F-08F2-82514377C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B4855-1E29-8443-D3BD-534C2D0C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C708-1138-4158-B14B-CEF17F8D9435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AD81C-2AD3-2FE7-B073-7CBAA301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E6E6-9CFF-253F-B914-77A721EE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91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91E7-454C-0764-D83E-0CC68C9E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E6A64-632F-1600-D93A-D9C7B416B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1BAA-D916-4906-FE80-8348A62A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D22D-1318-477E-9CED-1399AF250C06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1F9A0-CD71-E94D-7315-B559C679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00DE-0185-2B89-43AE-2FD680AD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1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BA5D-3A5A-343D-4333-22C18D00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84C0-F83E-7A58-11ED-77A1076B1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CEC3B-E9BF-A008-8329-83DE5A74C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F4F88-2CF0-7822-3D69-E04868A2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3A84-5D77-41D8-A072-FB6CC18C6A8B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AB395-830E-8E07-7137-A75BBA0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7F0A6-34B3-7ED6-F403-413D2E19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20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4B61-B02F-7113-EEB9-7321F6CE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B2AC6-8BDE-6008-2853-7382831A2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F52BB-22F5-6D62-A38C-0736827A3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35BA8-BCBB-2C2B-CFFA-34C9D8A6E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BF5E1-1FE5-1BA7-A813-467FD4204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83B12-3CF1-108E-5E52-C9237DA8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901A-DAE1-4D98-8D0A-F71E8A2B3D72}" type="datetime1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FA3B8A-D07A-A19D-65AB-AAD8054F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A43E8-BDD0-03AB-2752-0AB85AAE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2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D2CC-7006-8DA4-8B89-251469D6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11070-C4C1-9ECC-B96F-E24B432F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22A53-6FA6-4C4F-BDBD-BE755A88EC6D}" type="datetime1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7AC2B-D64A-B621-AEA2-26F1B63F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44CF9-A649-CA54-20F9-5AEC32A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5CD9A-C7C7-6302-F1EF-313A1273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11AC-4F1C-4C9C-8110-334CA1233205}" type="datetime1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7A297-E798-6795-489E-21DFC8EC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813BD-05C6-AF39-E018-CF12A629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892010-E683-22F1-BEEC-B2F055E8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9604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48AC-581C-5CCA-B291-A0F3DEE3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FDCC0-249F-C74E-4CC9-A183FC8A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30738-CE84-7BFC-F4F2-DB63022FD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F1173-D115-6930-CC13-6DBC3D1E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96B4-FAA4-4F96-8369-9D1AF73C13D2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B2761-DE2A-DA5B-E5E0-B5E43512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45974-B24F-BA89-8EE5-A7668ABC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9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BAD6-14A3-C07F-5859-425FC8EE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8DE8-4E8F-193F-08F2-82514377C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B4855-1E29-8443-D3BD-534C2D0C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C092-0EC4-4B0F-A94D-079563F86F94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AD81C-2AD3-2FE7-B073-7CBAA301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E6E6-9CFF-253F-B914-77A721EE3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34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FFD8-935B-4DB6-9D49-D7CE011F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FF8C0-2511-F935-DEB0-5E1EAA93A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F3E38-D3A9-9879-7C01-99E6E9AB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3887F-1151-7BDB-287A-FBAECAE9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9F0D-66A1-4EFA-99EB-4F3F252C125F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F66B6-80FA-46B3-924A-A4CECAE0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4A09-581C-6B9F-E4D7-F95F78B4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27DB-F7D5-270D-74A3-BDB2F9A06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D6A90-79BD-D61B-EDB9-82F9B6867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132847" y="-1392866"/>
            <a:ext cx="3926305" cy="10515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AE59-DFFE-6F86-638D-270D842C5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3FAAE-A1F3-495E-AA05-28B834346D25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DFC1B-4605-9CF5-BE41-34C5726A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3F7F6-AB1A-2B46-C8CD-CE0AB38E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10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86158-AAB3-98B8-010F-B53EA9969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4687918" y="-3880024"/>
            <a:ext cx="1379621" cy="9569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A2A35-3C94-982F-B018-6A160E67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75-7DC9-4E86-AE48-FD49B56DD359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192F0-7CD3-2425-BEA2-0683D7B3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18204-3504-EF6E-BC3C-540C05EC9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10">
            <a:extLst>
              <a:ext uri="{FF2B5EF4-FFF2-40B4-BE49-F238E27FC236}">
                <a16:creationId xmlns:a16="http://schemas.microsoft.com/office/drawing/2014/main" id="{31FCBBA4-9FFC-24DD-5547-37EE5B61468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18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91E7-454C-0764-D83E-0CC68C9E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E6A64-632F-1600-D93A-D9C7B416B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91BAA-D916-4906-FE80-8348A62A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4659-D910-4383-B587-BD3E513CAE66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F1F9A0-CD71-E94D-7315-B559C679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A00DE-0185-2B89-43AE-2FD680AD9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5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BA5D-3A5A-343D-4333-22C18D00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84C0-F83E-7A58-11ED-77A1076B1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CEC3B-E9BF-A008-8329-83DE5A74C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F4F88-2CF0-7822-3D69-E04868A2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4EE2-56B0-464F-9983-782F2F568AC0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AB395-830E-8E07-7137-A75BBA0E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7F0A6-34B3-7ED6-F403-413D2E19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4B61-B02F-7113-EEB9-7321F6CE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B2AC6-8BDE-6008-2853-7382831A2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F52BB-22F5-6D62-A38C-0736827A3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35BA8-BCBB-2C2B-CFFA-34C9D8A6E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3BF5E1-1FE5-1BA7-A813-467FD4204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83B12-3CF1-108E-5E52-C9237DA8A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F1874-010B-4864-BA0D-F2B51268C6FA}" type="datetime1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FA3B8A-D07A-A19D-65AB-AAD8054F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9A43E8-BDD0-03AB-2752-0AB85AAE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4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D2CC-7006-8DA4-8B89-251469D6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11070-C4C1-9ECC-B96F-E24B432F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9D20-82DB-4DF9-8AF1-DB5EC11A7FA6}" type="datetime1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7AC2B-D64A-B621-AEA2-26F1B63F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44CF9-A649-CA54-20F9-5AEC32A8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6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5CD9A-C7C7-6302-F1EF-313A1273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F7B0-E455-4E74-84B7-CC4FC86EF5E8}" type="datetime1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57A297-E798-6795-489E-21DFC8EC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813BD-05C6-AF39-E018-CF12A6297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440F68-B04E-AC06-5C26-6604C75B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831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948AC-581C-5CCA-B291-A0F3DEE30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FDCC0-249F-C74E-4CC9-A183FC8A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30738-CE84-7BFC-F4F2-DB63022FD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F1173-D115-6930-CC13-6DBC3D1E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CB5EE-BA83-4CD6-AAFB-4C3207987693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B2761-DE2A-DA5B-E5E0-B5E43512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45974-B24F-BA89-8EE5-A7668ABC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9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FFD8-935B-4DB6-9D49-D7CE011F7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FF8C0-2511-F935-DEB0-5E1EAA93AE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F3E38-D3A9-9879-7C01-99E6E9ABB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3887F-1151-7BDB-287A-FBAECAE9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8085-93B9-4351-A65F-5FB902C1F040}" type="datetime1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F66B6-80FA-46B3-924A-A4CECAE0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4A09-581C-6B9F-E4D7-F95F78B4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8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3000"/>
                <a:satMod val="150000"/>
                <a:shade val="98000"/>
                <a:lumMod val="102000"/>
              </a:schemeClr>
            </a:gs>
            <a:gs pos="10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D023F-64F1-600B-8788-8207759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34CC5-23A7-706F-8D01-B552BCF0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BD8E2-20A9-75F7-EB7F-11B72DB0E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97578" y="6356350"/>
            <a:ext cx="975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E89E7-8C67-436B-AADE-00B1B42E7559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1D603-7659-EF7D-03DF-82534225D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8232" y="6356350"/>
            <a:ext cx="31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5470-9E66-A6E2-F27D-0A928F04B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4778" y="6356350"/>
            <a:ext cx="389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653;p31">
            <a:extLst>
              <a:ext uri="{FF2B5EF4-FFF2-40B4-BE49-F238E27FC236}">
                <a16:creationId xmlns:a16="http://schemas.microsoft.com/office/drawing/2014/main" id="{94991F42-7721-2ADC-DCE7-5399E7AB6953}"/>
              </a:ext>
            </a:extLst>
          </p:cNvPr>
          <p:cNvSpPr/>
          <p:nvPr userDrawn="1"/>
        </p:nvSpPr>
        <p:spPr>
          <a:xfrm flipH="1">
            <a:off x="9179577" y="-698588"/>
            <a:ext cx="4176914" cy="3452987"/>
          </a:xfrm>
          <a:custGeom>
            <a:avLst/>
            <a:gdLst/>
            <a:ahLst/>
            <a:cxnLst/>
            <a:rect l="l" t="t" r="r" b="b"/>
            <a:pathLst>
              <a:path w="686428" h="567692" extrusionOk="0">
                <a:moveTo>
                  <a:pt x="583151" y="526010"/>
                </a:moveTo>
                <a:cubicBezTo>
                  <a:pt x="638475" y="462591"/>
                  <a:pt x="682760" y="384929"/>
                  <a:pt x="686244" y="300839"/>
                </a:cubicBezTo>
                <a:cubicBezTo>
                  <a:pt x="689729" y="216749"/>
                  <a:pt x="643626" y="127140"/>
                  <a:pt x="564255" y="99132"/>
                </a:cubicBezTo>
                <a:cubicBezTo>
                  <a:pt x="511160" y="80387"/>
                  <a:pt x="451182" y="90365"/>
                  <a:pt x="398088" y="71621"/>
                </a:cubicBezTo>
                <a:cubicBezTo>
                  <a:pt x="339495" y="50929"/>
                  <a:pt x="290621" y="-3854"/>
                  <a:pt x="228609" y="215"/>
                </a:cubicBezTo>
                <a:cubicBezTo>
                  <a:pt x="208696" y="1535"/>
                  <a:pt x="189692" y="9089"/>
                  <a:pt x="171965" y="18245"/>
                </a:cubicBezTo>
                <a:cubicBezTo>
                  <a:pt x="99455" y="55669"/>
                  <a:pt x="42421" y="122053"/>
                  <a:pt x="16382" y="199369"/>
                </a:cubicBezTo>
                <a:cubicBezTo>
                  <a:pt x="-9678" y="276684"/>
                  <a:pt x="-4440" y="364064"/>
                  <a:pt x="30624" y="437721"/>
                </a:cubicBezTo>
                <a:cubicBezTo>
                  <a:pt x="46468" y="471010"/>
                  <a:pt x="68589" y="501941"/>
                  <a:pt x="98264" y="523802"/>
                </a:cubicBezTo>
                <a:cubicBezTo>
                  <a:pt x="158566" y="568260"/>
                  <a:pt x="239518" y="569343"/>
                  <a:pt x="314387" y="566983"/>
                </a:cubicBezTo>
                <a:cubicBezTo>
                  <a:pt x="372720" y="565143"/>
                  <a:pt x="432524" y="562005"/>
                  <a:pt x="486074" y="538780"/>
                </a:cubicBezTo>
                <a:cubicBezTo>
                  <a:pt x="511571" y="527720"/>
                  <a:pt x="556225" y="532871"/>
                  <a:pt x="583151" y="52596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29;p45">
            <a:extLst>
              <a:ext uri="{FF2B5EF4-FFF2-40B4-BE49-F238E27FC236}">
                <a16:creationId xmlns:a16="http://schemas.microsoft.com/office/drawing/2014/main" id="{34A569D8-EB8B-266B-14C1-88B3CC089CE0}"/>
              </a:ext>
            </a:extLst>
          </p:cNvPr>
          <p:cNvSpPr/>
          <p:nvPr userDrawn="1"/>
        </p:nvSpPr>
        <p:spPr>
          <a:xfrm flipH="1">
            <a:off x="-2047424" y="5897602"/>
            <a:ext cx="3070738" cy="2462914"/>
          </a:xfrm>
          <a:custGeom>
            <a:avLst/>
            <a:gdLst/>
            <a:ahLst/>
            <a:cxnLst/>
            <a:rect l="l" t="t" r="r" b="b"/>
            <a:pathLst>
              <a:path w="686428" h="567692" extrusionOk="0">
                <a:moveTo>
                  <a:pt x="583151" y="526010"/>
                </a:moveTo>
                <a:cubicBezTo>
                  <a:pt x="638475" y="462591"/>
                  <a:pt x="682760" y="384929"/>
                  <a:pt x="686244" y="300839"/>
                </a:cubicBezTo>
                <a:cubicBezTo>
                  <a:pt x="689729" y="216749"/>
                  <a:pt x="643626" y="127140"/>
                  <a:pt x="564255" y="99132"/>
                </a:cubicBezTo>
                <a:cubicBezTo>
                  <a:pt x="511160" y="80387"/>
                  <a:pt x="451182" y="90365"/>
                  <a:pt x="398088" y="71621"/>
                </a:cubicBezTo>
                <a:cubicBezTo>
                  <a:pt x="339495" y="50929"/>
                  <a:pt x="290621" y="-3854"/>
                  <a:pt x="228609" y="215"/>
                </a:cubicBezTo>
                <a:cubicBezTo>
                  <a:pt x="208696" y="1535"/>
                  <a:pt x="189692" y="9089"/>
                  <a:pt x="171965" y="18245"/>
                </a:cubicBezTo>
                <a:cubicBezTo>
                  <a:pt x="99455" y="55669"/>
                  <a:pt x="42421" y="122053"/>
                  <a:pt x="16382" y="199369"/>
                </a:cubicBezTo>
                <a:cubicBezTo>
                  <a:pt x="-9678" y="276684"/>
                  <a:pt x="-4440" y="364064"/>
                  <a:pt x="30624" y="437721"/>
                </a:cubicBezTo>
                <a:cubicBezTo>
                  <a:pt x="46468" y="471010"/>
                  <a:pt x="68589" y="501941"/>
                  <a:pt x="98264" y="523802"/>
                </a:cubicBezTo>
                <a:cubicBezTo>
                  <a:pt x="158566" y="568260"/>
                  <a:pt x="239518" y="569343"/>
                  <a:pt x="314387" y="566983"/>
                </a:cubicBezTo>
                <a:cubicBezTo>
                  <a:pt x="372720" y="565143"/>
                  <a:pt x="432524" y="562005"/>
                  <a:pt x="486074" y="538780"/>
                </a:cubicBezTo>
                <a:cubicBezTo>
                  <a:pt x="511571" y="527720"/>
                  <a:pt x="556225" y="532871"/>
                  <a:pt x="583151" y="52596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A white outline of a map&#10;&#10;AI-generated content may be incorrect.">
            <a:extLst>
              <a:ext uri="{FF2B5EF4-FFF2-40B4-BE49-F238E27FC236}">
                <a16:creationId xmlns:a16="http://schemas.microsoft.com/office/drawing/2014/main" id="{D84D428D-2096-1AF2-70A9-AEB4905DDD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02" y="6213508"/>
            <a:ext cx="793688" cy="532537"/>
          </a:xfrm>
          <a:prstGeom prst="rect">
            <a:avLst/>
          </a:prstGeom>
        </p:spPr>
      </p:pic>
      <p:pic>
        <p:nvPicPr>
          <p:cNvPr id="10" name="Picture 9" descr="A logo with white lines&#10;&#10;AI-generated content may be incorrect.">
            <a:extLst>
              <a:ext uri="{FF2B5EF4-FFF2-40B4-BE49-F238E27FC236}">
                <a16:creationId xmlns:a16="http://schemas.microsoft.com/office/drawing/2014/main" id="{E97FF376-EBAA-9872-85BA-54FD8B46CD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39" y="6027891"/>
            <a:ext cx="555545" cy="740725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5AA39502-D592-0AD4-108E-4E48AF4FBFE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96" y="6224690"/>
            <a:ext cx="2204620" cy="5344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C055C21-5163-2093-6EA5-2162C4A305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21" y="6225527"/>
            <a:ext cx="834030" cy="5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49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A5E94CBB-4841-23D5-B8F3-FAB9E08107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2" t="11481" r="14696" b="21891"/>
          <a:stretch/>
        </p:blipFill>
        <p:spPr>
          <a:xfrm>
            <a:off x="3908938" y="6214794"/>
            <a:ext cx="793689" cy="54230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DD023F-64F1-600B-8788-8207759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34CC5-23A7-706F-8D01-B552BCF0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BD8E2-20A9-75F7-EB7F-11B72DB0E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97578" y="6356350"/>
            <a:ext cx="975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953B5E-F5A0-4788-B910-AA00E0895398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1D603-7659-EF7D-03DF-82534225D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08232" y="6356350"/>
            <a:ext cx="31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25470-9E66-A6E2-F27D-0A928F04B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4778" y="6356350"/>
            <a:ext cx="389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D558E-FB1B-4B61-8A55-5523057745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653;p31">
            <a:extLst>
              <a:ext uri="{FF2B5EF4-FFF2-40B4-BE49-F238E27FC236}">
                <a16:creationId xmlns:a16="http://schemas.microsoft.com/office/drawing/2014/main" id="{94991F42-7721-2ADC-DCE7-5399E7AB6953}"/>
              </a:ext>
            </a:extLst>
          </p:cNvPr>
          <p:cNvSpPr/>
          <p:nvPr userDrawn="1"/>
        </p:nvSpPr>
        <p:spPr>
          <a:xfrm flipH="1">
            <a:off x="9179577" y="-698588"/>
            <a:ext cx="4176914" cy="3452987"/>
          </a:xfrm>
          <a:custGeom>
            <a:avLst/>
            <a:gdLst/>
            <a:ahLst/>
            <a:cxnLst/>
            <a:rect l="l" t="t" r="r" b="b"/>
            <a:pathLst>
              <a:path w="686428" h="567692" extrusionOk="0">
                <a:moveTo>
                  <a:pt x="583151" y="526010"/>
                </a:moveTo>
                <a:cubicBezTo>
                  <a:pt x="638475" y="462591"/>
                  <a:pt x="682760" y="384929"/>
                  <a:pt x="686244" y="300839"/>
                </a:cubicBezTo>
                <a:cubicBezTo>
                  <a:pt x="689729" y="216749"/>
                  <a:pt x="643626" y="127140"/>
                  <a:pt x="564255" y="99132"/>
                </a:cubicBezTo>
                <a:cubicBezTo>
                  <a:pt x="511160" y="80387"/>
                  <a:pt x="451182" y="90365"/>
                  <a:pt x="398088" y="71621"/>
                </a:cubicBezTo>
                <a:cubicBezTo>
                  <a:pt x="339495" y="50929"/>
                  <a:pt x="290621" y="-3854"/>
                  <a:pt x="228609" y="215"/>
                </a:cubicBezTo>
                <a:cubicBezTo>
                  <a:pt x="208696" y="1535"/>
                  <a:pt x="189692" y="9089"/>
                  <a:pt x="171965" y="18245"/>
                </a:cubicBezTo>
                <a:cubicBezTo>
                  <a:pt x="99455" y="55669"/>
                  <a:pt x="42421" y="122053"/>
                  <a:pt x="16382" y="199369"/>
                </a:cubicBezTo>
                <a:cubicBezTo>
                  <a:pt x="-9678" y="276684"/>
                  <a:pt x="-4440" y="364064"/>
                  <a:pt x="30624" y="437721"/>
                </a:cubicBezTo>
                <a:cubicBezTo>
                  <a:pt x="46468" y="471010"/>
                  <a:pt x="68589" y="501941"/>
                  <a:pt x="98264" y="523802"/>
                </a:cubicBezTo>
                <a:cubicBezTo>
                  <a:pt x="158566" y="568260"/>
                  <a:pt x="239518" y="569343"/>
                  <a:pt x="314387" y="566983"/>
                </a:cubicBezTo>
                <a:cubicBezTo>
                  <a:pt x="372720" y="565143"/>
                  <a:pt x="432524" y="562005"/>
                  <a:pt x="486074" y="538780"/>
                </a:cubicBezTo>
                <a:cubicBezTo>
                  <a:pt x="511571" y="527720"/>
                  <a:pt x="556225" y="532871"/>
                  <a:pt x="583151" y="52596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29;p45">
            <a:extLst>
              <a:ext uri="{FF2B5EF4-FFF2-40B4-BE49-F238E27FC236}">
                <a16:creationId xmlns:a16="http://schemas.microsoft.com/office/drawing/2014/main" id="{34A569D8-EB8B-266B-14C1-88B3CC089CE0}"/>
              </a:ext>
            </a:extLst>
          </p:cNvPr>
          <p:cNvSpPr/>
          <p:nvPr userDrawn="1"/>
        </p:nvSpPr>
        <p:spPr>
          <a:xfrm flipH="1">
            <a:off x="-2047424" y="5897602"/>
            <a:ext cx="3070738" cy="2462914"/>
          </a:xfrm>
          <a:custGeom>
            <a:avLst/>
            <a:gdLst/>
            <a:ahLst/>
            <a:cxnLst/>
            <a:rect l="l" t="t" r="r" b="b"/>
            <a:pathLst>
              <a:path w="686428" h="567692" extrusionOk="0">
                <a:moveTo>
                  <a:pt x="583151" y="526010"/>
                </a:moveTo>
                <a:cubicBezTo>
                  <a:pt x="638475" y="462591"/>
                  <a:pt x="682760" y="384929"/>
                  <a:pt x="686244" y="300839"/>
                </a:cubicBezTo>
                <a:cubicBezTo>
                  <a:pt x="689729" y="216749"/>
                  <a:pt x="643626" y="127140"/>
                  <a:pt x="564255" y="99132"/>
                </a:cubicBezTo>
                <a:cubicBezTo>
                  <a:pt x="511160" y="80387"/>
                  <a:pt x="451182" y="90365"/>
                  <a:pt x="398088" y="71621"/>
                </a:cubicBezTo>
                <a:cubicBezTo>
                  <a:pt x="339495" y="50929"/>
                  <a:pt x="290621" y="-3854"/>
                  <a:pt x="228609" y="215"/>
                </a:cubicBezTo>
                <a:cubicBezTo>
                  <a:pt x="208696" y="1535"/>
                  <a:pt x="189692" y="9089"/>
                  <a:pt x="171965" y="18245"/>
                </a:cubicBezTo>
                <a:cubicBezTo>
                  <a:pt x="99455" y="55669"/>
                  <a:pt x="42421" y="122053"/>
                  <a:pt x="16382" y="199369"/>
                </a:cubicBezTo>
                <a:cubicBezTo>
                  <a:pt x="-9678" y="276684"/>
                  <a:pt x="-4440" y="364064"/>
                  <a:pt x="30624" y="437721"/>
                </a:cubicBezTo>
                <a:cubicBezTo>
                  <a:pt x="46468" y="471010"/>
                  <a:pt x="68589" y="501941"/>
                  <a:pt x="98264" y="523802"/>
                </a:cubicBezTo>
                <a:cubicBezTo>
                  <a:pt x="158566" y="568260"/>
                  <a:pt x="239518" y="569343"/>
                  <a:pt x="314387" y="566983"/>
                </a:cubicBezTo>
                <a:cubicBezTo>
                  <a:pt x="372720" y="565143"/>
                  <a:pt x="432524" y="562005"/>
                  <a:pt x="486074" y="538780"/>
                </a:cubicBezTo>
                <a:cubicBezTo>
                  <a:pt x="511571" y="527720"/>
                  <a:pt x="556225" y="532871"/>
                  <a:pt x="583151" y="525966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blue and green logo&#10;&#10;AI-generated content may be incorrect.">
            <a:extLst>
              <a:ext uri="{FF2B5EF4-FFF2-40B4-BE49-F238E27FC236}">
                <a16:creationId xmlns:a16="http://schemas.microsoft.com/office/drawing/2014/main" id="{06F5831D-197D-FB52-1883-892746E321C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66" y="6213508"/>
            <a:ext cx="793689" cy="532537"/>
          </a:xfrm>
          <a:prstGeom prst="rect">
            <a:avLst/>
          </a:prstGeom>
        </p:spPr>
      </p:pic>
      <p:pic>
        <p:nvPicPr>
          <p:cNvPr id="13" name="Picture 12" descr="A blue and green logo&#10;&#10;AI-generated content may be incorrect.">
            <a:extLst>
              <a:ext uri="{FF2B5EF4-FFF2-40B4-BE49-F238E27FC236}">
                <a16:creationId xmlns:a16="http://schemas.microsoft.com/office/drawing/2014/main" id="{D58EA939-94C2-C877-7BAF-5C26879845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96" y="6224565"/>
            <a:ext cx="2204620" cy="532537"/>
          </a:xfrm>
          <a:prstGeom prst="rect">
            <a:avLst/>
          </a:prstGeom>
        </p:spPr>
      </p:pic>
      <p:pic>
        <p:nvPicPr>
          <p:cNvPr id="14" name="Picture 13" descr="A logo with blue lines&#10;&#10;AI-generated content may be incorrect.">
            <a:extLst>
              <a:ext uri="{FF2B5EF4-FFF2-40B4-BE49-F238E27FC236}">
                <a16:creationId xmlns:a16="http://schemas.microsoft.com/office/drawing/2014/main" id="{A2C5B2CD-BBA2-9587-8666-58F1B20CF85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5310" r="19316" b="9772"/>
          <a:stretch/>
        </p:blipFill>
        <p:spPr>
          <a:xfrm>
            <a:off x="3245265" y="6052332"/>
            <a:ext cx="489292" cy="6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8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ubernetes.io/docs/concepts/overview/components/" TargetMode="External"/><Relationship Id="rId2" Type="http://schemas.openxmlformats.org/officeDocument/2006/relationships/hyperlink" Target="https://kubernetes.io/docs/concepts/overview/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E30D-76E7-3278-4F1F-4F672A8E38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Kubernetes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75C81-5DA1-2EA8-1F37-9FC81408E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DC93B-848C-2F5C-F0A8-2E67DD25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307CD-0637-839E-8B01-1B439DE67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1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E41605C-65C2-4BD7-9047-BD23A8F83415}"/>
              </a:ext>
            </a:extLst>
          </p:cNvPr>
          <p:cNvSpPr txBox="1">
            <a:spLocks/>
          </p:cNvSpPr>
          <p:nvPr/>
        </p:nvSpPr>
        <p:spPr>
          <a:xfrm>
            <a:off x="1676400" y="37544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Amro Aljadaa</a:t>
            </a:r>
          </a:p>
          <a:p>
            <a:r>
              <a:rPr lang="en-US"/>
              <a:t>Control Software Engineer</a:t>
            </a:r>
          </a:p>
          <a:p>
            <a:r>
              <a:rPr lang="en-US"/>
              <a:t>SESAME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51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Title 8">
            <a:extLst>
              <a:ext uri="{FF2B5EF4-FFF2-40B4-BE49-F238E27FC236}">
                <a16:creationId xmlns:a16="http://schemas.microsoft.com/office/drawing/2014/main" id="{0CF2B28B-3709-37EE-54D6-6736B8CD2203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dirty="0"/>
              <a:t>Docker Problems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07ABA-36A9-A463-B1B1-EEFAEEC2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https://indico.sesame.org.jo/e/EUMEDPlus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ED71C-6AB2-43DD-EC10-C0F9E1CB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2</a:t>
            </a:fld>
            <a:endParaRPr lang="en-US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B9DB3AFA-97AD-34E8-69CD-5FF3695634F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Docker is not enough for production</a:t>
            </a:r>
          </a:p>
          <a:p>
            <a:r>
              <a:rPr lang="en-US" dirty="0"/>
              <a:t>Deploying containers across many machines</a:t>
            </a:r>
          </a:p>
          <a:p>
            <a:r>
              <a:rPr lang="en-US" dirty="0"/>
              <a:t>Scaling</a:t>
            </a:r>
          </a:p>
          <a:p>
            <a:pPr lvl="1"/>
            <a:r>
              <a:rPr lang="en-US" dirty="0"/>
              <a:t>When you have a service that receives a lot of requests, you can increase the resources for that service by creating multiple containers for the same docker image</a:t>
            </a:r>
          </a:p>
          <a:p>
            <a:pPr lvl="1"/>
            <a:r>
              <a:rPr lang="en-US" dirty="0"/>
              <a:t>Running multiple containers using docker is done manually</a:t>
            </a:r>
          </a:p>
          <a:p>
            <a:pPr lvl="2"/>
            <a:r>
              <a:rPr lang="en-US" dirty="0"/>
              <a:t>No built-in automatic way to scale up/down based on traffic or CPU/Memory usage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A27D45-8FF5-4A34-9E1D-9E9EA781C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7/5/2025</a:t>
            </a:r>
          </a:p>
        </p:txBody>
      </p:sp>
    </p:spTree>
    <p:extLst>
      <p:ext uri="{BB962C8B-B14F-4D97-AF65-F5344CB8AC3E}">
        <p14:creationId xmlns:p14="http://schemas.microsoft.com/office/powerpoint/2010/main" val="113595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A973D-DB88-4EF1-ADD6-AAC4A91536FD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Docker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7DC8-9728-4C30-99CE-EA745209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CFDB6-F335-4B72-9C81-EEEEE81A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3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C7207F54-3163-4E28-A304-25EEAF39BB6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Load balancing</a:t>
            </a:r>
          </a:p>
          <a:p>
            <a:pPr lvl="1"/>
            <a:r>
              <a:rPr lang="en-US" dirty="0"/>
              <a:t>When you have a service that is served by multiple servers, you need to load balance the requests</a:t>
            </a:r>
          </a:p>
          <a:p>
            <a:pPr lvl="1"/>
            <a:r>
              <a:rPr lang="en-US" dirty="0"/>
              <a:t>If you want to do it using docker only, you have to manually assign IP address and ports</a:t>
            </a:r>
          </a:p>
          <a:p>
            <a:pPr lvl="2"/>
            <a:r>
              <a:rPr lang="en-US" dirty="0"/>
              <a:t>What to do when scaling?</a:t>
            </a:r>
          </a:p>
          <a:p>
            <a:pPr lvl="1"/>
            <a:r>
              <a:rPr lang="en-US" dirty="0"/>
              <a:t>Docker compose is local and not suitable for clusters</a:t>
            </a:r>
          </a:p>
          <a:p>
            <a:pPr lvl="1"/>
            <a:r>
              <a:rPr lang="en-US" dirty="0"/>
              <a:t>In K8s, the </a:t>
            </a:r>
            <a:r>
              <a:rPr lang="en-US" b="1" dirty="0"/>
              <a:t>service </a:t>
            </a:r>
            <a:r>
              <a:rPr lang="en-US" dirty="0"/>
              <a:t>acts as a load balancer. It gives virtual IP addresses</a:t>
            </a:r>
          </a:p>
          <a:p>
            <a:pPr lvl="2"/>
            <a:r>
              <a:rPr lang="en-US" dirty="0"/>
              <a:t>K8s distributes traffic </a:t>
            </a:r>
            <a:r>
              <a:rPr lang="en-US" b="1" dirty="0"/>
              <a:t>automatically</a:t>
            </a:r>
            <a:r>
              <a:rPr lang="en-US" dirty="0"/>
              <a:t> across healthy pods</a:t>
            </a:r>
          </a:p>
          <a:p>
            <a:r>
              <a:rPr lang="en-US" dirty="0"/>
              <a:t>Availability</a:t>
            </a:r>
          </a:p>
          <a:p>
            <a:pPr lvl="1"/>
            <a:r>
              <a:rPr lang="en-US" dirty="0"/>
              <a:t>If node fails, the containers on the node will stop and the services they serve will be lost</a:t>
            </a:r>
          </a:p>
          <a:p>
            <a:pPr lvl="2"/>
            <a:r>
              <a:rPr lang="en-US" dirty="0"/>
              <a:t>K8s can move the pod to a healthy node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5F28721-87C2-4640-BE29-073CE463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7/5/2025</a:t>
            </a:r>
          </a:p>
        </p:txBody>
      </p:sp>
    </p:spTree>
    <p:extLst>
      <p:ext uri="{BB962C8B-B14F-4D97-AF65-F5344CB8AC3E}">
        <p14:creationId xmlns:p14="http://schemas.microsoft.com/office/powerpoint/2010/main" val="203860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A973D-DB88-4EF1-ADD6-AAC4A91536FD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What is Kubernetes [1]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7DC8-9728-4C30-99CE-EA745209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CFDB6-F335-4B72-9C81-EEEEE81A6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4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C7207F54-3163-4E28-A304-25EEAF39BB6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2" y="1936236"/>
            <a:ext cx="8508188" cy="3388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Kubernetes is a portable, extensible, </a:t>
            </a:r>
            <a:r>
              <a:rPr lang="en-US" b="1" dirty="0"/>
              <a:t>open source </a:t>
            </a:r>
            <a:r>
              <a:rPr lang="en-US" dirty="0"/>
              <a:t>platform for managing containerized workloads and services (container </a:t>
            </a:r>
            <a:r>
              <a:rPr lang="en-US" b="1" dirty="0"/>
              <a:t>orchestration</a:t>
            </a:r>
            <a:r>
              <a:rPr lang="en-US" dirty="0"/>
              <a:t>)</a:t>
            </a:r>
          </a:p>
          <a:p>
            <a:r>
              <a:rPr lang="en-US" dirty="0"/>
              <a:t>The name Kubernetes originates from Greek, meaning helmsman or pilot</a:t>
            </a:r>
          </a:p>
          <a:p>
            <a:r>
              <a:rPr lang="en-US" dirty="0"/>
              <a:t>It manages the containers that run the applications and ensure that there is no downtime</a:t>
            </a:r>
          </a:p>
          <a:p>
            <a:r>
              <a:rPr lang="en-US" dirty="0"/>
              <a:t>K8s provides you with a framework to run distributed systems resiliently</a:t>
            </a:r>
          </a:p>
          <a:p>
            <a:r>
              <a:rPr lang="en-US" dirty="0"/>
              <a:t>It </a:t>
            </a:r>
            <a:r>
              <a:rPr lang="en-US" b="1" dirty="0"/>
              <a:t>automatically</a:t>
            </a:r>
            <a:r>
              <a:rPr lang="en-US" dirty="0"/>
              <a:t> manages and handles failures for your containerized applications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A5E5106-10D0-4904-B698-CB0BA9D2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7/5/2025</a:t>
            </a:r>
          </a:p>
        </p:txBody>
      </p:sp>
    </p:spTree>
    <p:extLst>
      <p:ext uri="{BB962C8B-B14F-4D97-AF65-F5344CB8AC3E}">
        <p14:creationId xmlns:p14="http://schemas.microsoft.com/office/powerpoint/2010/main" val="123036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FACB24-01E0-42A1-91EC-D398B6B97002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What is Kubernetes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FDD5AF-A0D4-43C4-8486-CE52C316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84D91-2DBF-4F04-98FF-D7E01082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5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8E512249-7558-4D5B-A62E-CAFA843B5CAD}"/>
              </a:ext>
            </a:extLst>
          </p:cNvPr>
          <p:cNvSpPr txBox="1">
            <a:spLocks/>
          </p:cNvSpPr>
          <p:nvPr/>
        </p:nvSpPr>
        <p:spPr>
          <a:xfrm>
            <a:off x="745182" y="2088636"/>
            <a:ext cx="9569892" cy="338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Container Manager</a:t>
            </a:r>
            <a:r>
              <a:rPr lang="en-US" dirty="0"/>
              <a:t>: It starts, stops, and monitors your containers</a:t>
            </a:r>
          </a:p>
          <a:p>
            <a:pPr lvl="1"/>
            <a:r>
              <a:rPr lang="en-US" dirty="0"/>
              <a:t>It checks the health of your apps and restarts them if something crashes</a:t>
            </a:r>
          </a:p>
          <a:p>
            <a:r>
              <a:rPr lang="en-US" b="1" dirty="0"/>
              <a:t>Load Balancer</a:t>
            </a:r>
            <a:r>
              <a:rPr lang="en-US" dirty="0"/>
              <a:t>: It routes traffic to the right containers</a:t>
            </a:r>
          </a:p>
          <a:p>
            <a:r>
              <a:rPr lang="en-US" b="1" dirty="0"/>
              <a:t>Auto-Scaler</a:t>
            </a:r>
            <a:r>
              <a:rPr lang="en-US" dirty="0"/>
              <a:t>: It can automatically scale up (more containers) or down based on need</a:t>
            </a:r>
          </a:p>
          <a:p>
            <a:r>
              <a:rPr lang="en-US" b="1" dirty="0"/>
              <a:t>Configuration Center</a:t>
            </a:r>
            <a:r>
              <a:rPr lang="en-US" dirty="0"/>
              <a:t>: It handles environment settings, secrets, and persistent storage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4BD3FE-333B-4E29-B5B2-FE62AC9D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7/5/2025</a:t>
            </a:r>
          </a:p>
        </p:txBody>
      </p:sp>
    </p:spTree>
    <p:extLst>
      <p:ext uri="{BB962C8B-B14F-4D97-AF65-F5344CB8AC3E}">
        <p14:creationId xmlns:p14="http://schemas.microsoft.com/office/powerpoint/2010/main" val="192508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5F0B60-4A90-4391-BD1B-1167B486D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5233987" y="-4426094"/>
            <a:ext cx="1379621" cy="10662031"/>
          </a:xfrm>
        </p:spPr>
        <p:txBody>
          <a:bodyPr/>
          <a:lstStyle/>
          <a:p>
            <a:r>
              <a:rPr lang="en-US" dirty="0"/>
              <a:t>    Docker compose 	    Vs		Kubernetes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CA5DC5-DB15-40D2-B743-AB4FE4BC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75-7DC9-4E86-AE48-FD49B56DD359}" type="datetime1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CA9E1-6EE2-44E5-9789-55137DC0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112F4-0676-44E1-9E44-6405D174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6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AA35CE-4B8D-441A-B8D6-614E8A639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12" y="1956987"/>
            <a:ext cx="4970035" cy="28072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90C121-8156-41F7-9C9B-E93ED0FF9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3" y="1956986"/>
            <a:ext cx="4970034" cy="280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6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9FDD5-AE4F-49E0-A510-639AA94F06FA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2563A-FCA0-4B68-B57C-5576F485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75-7DC9-4E86-AE48-FD49B56DD359}" type="datetime1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3E9ECC-7963-4001-A290-22CCE0CA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877DB-923A-4880-AEB0-8565E07D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7</a:t>
            </a:fld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9A187D9-A6B5-44A4-AC85-BAA1DA07E18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694560-CD68-4487-9C99-25A91A506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65"/>
            <a:ext cx="12191999" cy="68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2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EB5AA0-6373-4F01-89AA-0DC7A857E4FB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>
            <a:normAutofit/>
          </a:bodyPr>
          <a:lstStyle/>
          <a:p>
            <a:r>
              <a:rPr lang="en-US" dirty="0"/>
              <a:t>Kubernetes Architecture [2]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A49BF-E380-4C47-B1D6-6B5E49B6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E75-7DC9-4E86-AE48-FD49B56DD359}" type="datetime1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01610-9E38-48B1-8F92-823269B9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CFD24-2F36-4717-A94A-DA939BCBF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8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846E4-DDB0-4DDC-98A6-B39D27B13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3213" y="1803162"/>
            <a:ext cx="8700695" cy="406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8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07038-4EC7-4787-AE32-C29AC816E6D9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087E1-41D9-4099-B693-09903053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https://indico.sesame.org.jo/e/EUMEDPlus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76A051-0435-40A8-BE81-57617D75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D558E-FB1B-4B61-8A55-55230577452E}" type="slidenum">
              <a:rPr lang="en-US" smtClean="0"/>
              <a:t>9</a:t>
            </a:fld>
            <a:endParaRPr lang="en-US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6A729926-F397-40D0-8655-5DB2DA61343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92781" y="1936236"/>
            <a:ext cx="11339685" cy="338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[1] </a:t>
            </a:r>
            <a:r>
              <a:rPr lang="en-US" dirty="0">
                <a:hlinkClick r:id="rId2"/>
              </a:rPr>
              <a:t>https://kubernetes.io/docs/concepts/overview/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[2] </a:t>
            </a:r>
            <a:r>
              <a:rPr lang="en-US" dirty="0">
                <a:hlinkClick r:id="rId3"/>
              </a:rPr>
              <a:t>https://kubernetes.io/docs/concepts/overview/components/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7E69A34-775E-42BC-8B09-2BB64C04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97578" y="6356350"/>
            <a:ext cx="975865" cy="365125"/>
          </a:xfrm>
        </p:spPr>
        <p:txBody>
          <a:bodyPr/>
          <a:lstStyle/>
          <a:p>
            <a:r>
              <a:rPr lang="en-US" dirty="0"/>
              <a:t>7/5/2025</a:t>
            </a:r>
          </a:p>
        </p:txBody>
      </p:sp>
    </p:spTree>
    <p:extLst>
      <p:ext uri="{BB962C8B-B14F-4D97-AF65-F5344CB8AC3E}">
        <p14:creationId xmlns:p14="http://schemas.microsoft.com/office/powerpoint/2010/main" val="20857173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Lexen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Lexen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20455</TotalTime>
  <Words>508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Lexend</vt:lpstr>
      <vt:lpstr>Custom Design</vt:lpstr>
      <vt:lpstr>1_Custom Design</vt:lpstr>
      <vt:lpstr>Introduction to Kubernetes</vt:lpstr>
      <vt:lpstr>Docker Problems</vt:lpstr>
      <vt:lpstr>Docker Problems</vt:lpstr>
      <vt:lpstr>What is Kubernetes [1]</vt:lpstr>
      <vt:lpstr>What is Kubernetes</vt:lpstr>
      <vt:lpstr>    Docker compose      Vs  Kubernetes</vt:lpstr>
      <vt:lpstr>PowerPoint Presentation</vt:lpstr>
      <vt:lpstr>Kubernetes Architecture [2]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Containerization with Docker</dc:title>
  <dc:creator>Hadia Yaseen</dc:creator>
  <cp:lastModifiedBy>Amro Aljadaa</cp:lastModifiedBy>
  <cp:revision>70</cp:revision>
  <dcterms:created xsi:type="dcterms:W3CDTF">2025-02-11T18:33:58Z</dcterms:created>
  <dcterms:modified xsi:type="dcterms:W3CDTF">2025-05-07T08:58:52Z</dcterms:modified>
</cp:coreProperties>
</file>